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31"/>
  </p:notesMasterIdLst>
  <p:handoutMasterIdLst>
    <p:handoutMasterId r:id="rId32"/>
  </p:handoutMasterIdLst>
  <p:sldIdLst>
    <p:sldId id="256" r:id="rId8"/>
    <p:sldId id="304" r:id="rId9"/>
    <p:sldId id="265" r:id="rId10"/>
    <p:sldId id="308" r:id="rId11"/>
    <p:sldId id="295" r:id="rId12"/>
    <p:sldId id="292" r:id="rId13"/>
    <p:sldId id="282" r:id="rId14"/>
    <p:sldId id="306" r:id="rId15"/>
    <p:sldId id="278" r:id="rId16"/>
    <p:sldId id="303" r:id="rId17"/>
    <p:sldId id="281" r:id="rId18"/>
    <p:sldId id="260" r:id="rId19"/>
    <p:sldId id="268" r:id="rId20"/>
    <p:sldId id="269" r:id="rId21"/>
    <p:sldId id="319" r:id="rId22"/>
    <p:sldId id="280" r:id="rId23"/>
    <p:sldId id="309" r:id="rId24"/>
    <p:sldId id="311" r:id="rId25"/>
    <p:sldId id="315" r:id="rId26"/>
    <p:sldId id="318" r:id="rId27"/>
    <p:sldId id="313" r:id="rId28"/>
    <p:sldId id="314" r:id="rId29"/>
    <p:sldId id="257" r:id="rId3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B56"/>
    <a:srgbClr val="FFCCCC"/>
    <a:srgbClr val="EE7202"/>
    <a:srgbClr val="898989"/>
    <a:srgbClr val="AB90BF"/>
    <a:srgbClr val="0085AC"/>
    <a:srgbClr val="FDC432"/>
    <a:srgbClr val="592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FFCC8-DDFA-4211-87B3-F854C20271D7}" v="1" dt="2024-02-21T05:27:05.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1">
                <a:solidFill>
                  <a:schemeClr val="bg1"/>
                </a:solidFill>
              </a:rPr>
              <a:t>Do you perceive BYOD as a valid educational tool?</a:t>
            </a:r>
          </a:p>
        </c:rich>
      </c:tx>
      <c:layout>
        <c:manualLayout>
          <c:xMode val="edge"/>
          <c:yMode val="edge"/>
          <c:x val="0.20491873067038702"/>
          <c:y val="1.31319763624425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perceive BYOD as a valid educational tool?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24C-4D88-85C2-B39C89E1D8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4C-4D88-85C2-B39C89E1D8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724C-4D88-85C2-B39C89E1D8A9}"/>
              </c:ext>
            </c:extLst>
          </c:dPt>
          <c:dLbls>
            <c:dLbl>
              <c:idx val="0"/>
              <c:tx>
                <c:rich>
                  <a:bodyPr/>
                  <a:lstStyle/>
                  <a:p>
                    <a:fld id="{1B2DDB78-CA94-4E40-A109-B5B466632FEB}" type="VALUE">
                      <a:rPr lang="en-US" sz="2800" b="1"/>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4C-4D88-85C2-B39C89E1D8A9}"/>
                </c:ext>
              </c:extLst>
            </c:dLbl>
            <c:dLbl>
              <c:idx val="1"/>
              <c:tx>
                <c:rich>
                  <a:bodyPr/>
                  <a:lstStyle/>
                  <a:p>
                    <a:fld id="{C5AE4799-C188-44F4-BAA0-22BD8C4F0772}" type="VALUE">
                      <a:rPr lang="en-US" sz="2800" b="1"/>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C-4D88-85C2-B39C89E1D8A9}"/>
                </c:ext>
              </c:extLst>
            </c:dLbl>
            <c:dLbl>
              <c:idx val="2"/>
              <c:tx>
                <c:rich>
                  <a:bodyPr/>
                  <a:lstStyle/>
                  <a:p>
                    <a:fld id="{03CC323B-20B2-4383-9E37-4EF5CD7FF3AA}" type="VALUE">
                      <a:rPr lang="en-US" sz="2800" b="1"/>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24C-4D88-85C2-B39C89E1D8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Yes</c:v>
                </c:pt>
                <c:pt idx="1">
                  <c:v>No</c:v>
                </c:pt>
                <c:pt idx="2">
                  <c:v>Yes, but only at certain times</c:v>
                </c:pt>
              </c:strCache>
            </c:strRef>
          </c:cat>
          <c:val>
            <c:numRef>
              <c:f>Sheet1!$B$2:$B$4</c:f>
              <c:numCache>
                <c:formatCode>0%</c:formatCode>
                <c:ptCount val="3"/>
                <c:pt idx="0">
                  <c:v>0.5</c:v>
                </c:pt>
                <c:pt idx="1">
                  <c:v>0.05</c:v>
                </c:pt>
                <c:pt idx="2">
                  <c:v>0.45</c:v>
                </c:pt>
              </c:numCache>
            </c:numRef>
          </c:val>
          <c:extLst>
            <c:ext xmlns:c16="http://schemas.microsoft.com/office/drawing/2014/chart" uri="{C3380CC4-5D6E-409C-BE32-E72D297353CC}">
              <c16:uniqueId val="{00000000-724C-4D88-85C2-B39C89E1D8A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1">
                <a:solidFill>
                  <a:schemeClr val="bg1"/>
                </a:solidFill>
              </a:rPr>
              <a:t>Do you perceive BYOD as a valid educational tool?</a:t>
            </a:r>
          </a:p>
        </c:rich>
      </c:tx>
      <c:layout>
        <c:manualLayout>
          <c:xMode val="edge"/>
          <c:yMode val="edge"/>
          <c:x val="0.20491873067038702"/>
          <c:y val="1.31319763624425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24C-4D88-85C2-B39C89E1D8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4C-4D88-85C2-B39C89E1D8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724C-4D88-85C2-B39C89E1D8A9}"/>
              </c:ext>
            </c:extLst>
          </c:dPt>
          <c:dLbls>
            <c:dLbl>
              <c:idx val="0"/>
              <c:tx>
                <c:rich>
                  <a:bodyPr/>
                  <a:lstStyle/>
                  <a:p>
                    <a:fld id="{1B2DDB78-CA94-4E40-A109-B5B466632FEB}" type="VALUE">
                      <a:rPr lang="en-US" sz="2800" b="1"/>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4C-4D88-85C2-B39C89E1D8A9}"/>
                </c:ext>
              </c:extLst>
            </c:dLbl>
            <c:dLbl>
              <c:idx val="1"/>
              <c:tx>
                <c:rich>
                  <a:bodyPr/>
                  <a:lstStyle/>
                  <a:p>
                    <a:fld id="{C5AE4799-C188-44F4-BAA0-22BD8C4F0772}" type="VALUE">
                      <a:rPr lang="en-US" sz="2800" b="1"/>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C-4D88-85C2-B39C89E1D8A9}"/>
                </c:ext>
              </c:extLst>
            </c:dLbl>
            <c:dLbl>
              <c:idx val="2"/>
              <c:tx>
                <c:rich>
                  <a:bodyPr/>
                  <a:lstStyle/>
                  <a:p>
                    <a:fld id="{03CC323B-20B2-4383-9E37-4EF5CD7FF3AA}" type="VALUE">
                      <a:rPr lang="en-US" sz="2800" b="1"/>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24C-4D88-85C2-B39C89E1D8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Yes</c:v>
                </c:pt>
                <c:pt idx="1">
                  <c:v>No</c:v>
                </c:pt>
                <c:pt idx="2">
                  <c:v>I need more information</c:v>
                </c:pt>
              </c:strCache>
            </c:strRef>
          </c:cat>
          <c:val>
            <c:numRef>
              <c:f>Sheet1!$B$2:$B$4</c:f>
              <c:numCache>
                <c:formatCode>0%</c:formatCode>
                <c:ptCount val="3"/>
                <c:pt idx="0">
                  <c:v>0.51</c:v>
                </c:pt>
                <c:pt idx="1">
                  <c:v>0.22</c:v>
                </c:pt>
                <c:pt idx="2">
                  <c:v>0.27</c:v>
                </c:pt>
              </c:numCache>
            </c:numRef>
          </c:val>
          <c:extLst>
            <c:ext xmlns:c16="http://schemas.microsoft.com/office/drawing/2014/chart" uri="{C3380CC4-5D6E-409C-BE32-E72D297353CC}">
              <c16:uniqueId val="{00000000-724C-4D88-85C2-B39C89E1D8A9}"/>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FA8-4220-8637-75DE541F94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BFA8-4220-8637-75DE541F9479}"/>
              </c:ext>
            </c:extLst>
          </c:dPt>
          <c:dLbls>
            <c:dLbl>
              <c:idx val="0"/>
              <c:tx>
                <c:rich>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fld id="{EA941C3E-8BB2-478F-B529-80B4D23A85E8}" type="VALUE">
                      <a:rPr lang="en-US" sz="2800" b="1"/>
                      <a:pPr>
                        <a:defRPr sz="2800"/>
                      </a:pPr>
                      <a:t>[VALUE]</a:t>
                    </a:fld>
                    <a:endParaRPr lang="en-AU"/>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A8-4220-8637-75DE541F9479}"/>
                </c:ext>
              </c:extLst>
            </c:dLbl>
            <c:dLbl>
              <c:idx val="1"/>
              <c:tx>
                <c:rich>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fld id="{95DBB37B-931B-4B87-828F-2E3ECA2C6C29}" type="VALUE">
                      <a:rPr lang="en-US" sz="2800" b="1"/>
                      <a:pPr>
                        <a:defRPr sz="2800"/>
                      </a:pPr>
                      <a:t>[VALUE]</a:t>
                    </a:fld>
                    <a:endParaRPr lang="en-AU"/>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A8-4220-8637-75DE541F94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0-BFA8-4220-8637-75DE541F947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4D9FC4-4A73-4C5C-BBD4-BC66996E1F6E}"/>
              </a:ext>
            </a:extLst>
          </p:cNvPr>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AU"/>
          </a:p>
        </p:txBody>
      </p:sp>
      <p:sp>
        <p:nvSpPr>
          <p:cNvPr id="3" name="Date Placeholder 2">
            <a:extLst>
              <a:ext uri="{FF2B5EF4-FFF2-40B4-BE49-F238E27FC236}">
                <a16:creationId xmlns:a16="http://schemas.microsoft.com/office/drawing/2014/main" id="{BB2EAACF-435A-4CF0-AA32-B304F9E506C7}"/>
              </a:ext>
            </a:extLst>
          </p:cNvPr>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r>
              <a:rPr lang="en-AU"/>
              <a:t>20/06/2022</a:t>
            </a:r>
          </a:p>
        </p:txBody>
      </p:sp>
      <p:sp>
        <p:nvSpPr>
          <p:cNvPr id="4" name="Footer Placeholder 3">
            <a:extLst>
              <a:ext uri="{FF2B5EF4-FFF2-40B4-BE49-F238E27FC236}">
                <a16:creationId xmlns:a16="http://schemas.microsoft.com/office/drawing/2014/main" id="{A7601402-171B-490D-927C-5037E8E34B05}"/>
              </a:ext>
            </a:extLst>
          </p:cNvPr>
          <p:cNvSpPr>
            <a:spLocks noGrp="1"/>
          </p:cNvSpPr>
          <p:nvPr>
            <p:ph type="ftr" sz="quarter" idx="2"/>
          </p:nvPr>
        </p:nvSpPr>
        <p:spPr>
          <a:xfrm>
            <a:off x="1" y="9721108"/>
            <a:ext cx="3078427" cy="513507"/>
          </a:xfrm>
          <a:prstGeom prst="rect">
            <a:avLst/>
          </a:prstGeom>
        </p:spPr>
        <p:txBody>
          <a:bodyPr vert="horz" lIns="94796" tIns="47398" rIns="94796" bIns="47398"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8E29952A-268B-4433-894C-6E2405E7B0CC}"/>
              </a:ext>
            </a:extLst>
          </p:cNvPr>
          <p:cNvSpPr>
            <a:spLocks noGrp="1"/>
          </p:cNvSpPr>
          <p:nvPr>
            <p:ph type="sldNum" sz="quarter" idx="3"/>
          </p:nvPr>
        </p:nvSpPr>
        <p:spPr>
          <a:xfrm>
            <a:off x="4023993" y="9721108"/>
            <a:ext cx="3078427" cy="513507"/>
          </a:xfrm>
          <a:prstGeom prst="rect">
            <a:avLst/>
          </a:prstGeom>
        </p:spPr>
        <p:txBody>
          <a:bodyPr vert="horz" lIns="94796" tIns="47398" rIns="94796" bIns="47398" rtlCol="0" anchor="b"/>
          <a:lstStyle>
            <a:lvl1pPr algn="r">
              <a:defRPr sz="1200"/>
            </a:lvl1pPr>
          </a:lstStyle>
          <a:p>
            <a:fld id="{9F5E147C-9D08-4A0A-A7FC-6E70DE45733F}" type="slidenum">
              <a:rPr lang="en-AU" smtClean="0"/>
              <a:t>‹#›</a:t>
            </a:fld>
            <a:endParaRPr lang="en-AU"/>
          </a:p>
        </p:txBody>
      </p:sp>
    </p:spTree>
    <p:extLst>
      <p:ext uri="{BB962C8B-B14F-4D97-AF65-F5344CB8AC3E}">
        <p14:creationId xmlns:p14="http://schemas.microsoft.com/office/powerpoint/2010/main" val="206138734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AU"/>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r>
              <a:rPr lang="en-AU"/>
              <a:t>20/06/2022</a:t>
            </a:r>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08"/>
            <a:ext cx="3078427" cy="513507"/>
          </a:xfrm>
          <a:prstGeom prst="rect">
            <a:avLst/>
          </a:prstGeom>
        </p:spPr>
        <p:txBody>
          <a:bodyPr vert="horz" lIns="94796" tIns="47398" rIns="94796" bIns="47398" rtlCol="0" anchor="b"/>
          <a:lstStyle>
            <a:lvl1pPr algn="l">
              <a:defRPr sz="1200"/>
            </a:lvl1pPr>
          </a:lstStyle>
          <a:p>
            <a:endParaRPr lang="en-AU"/>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4796" tIns="47398" rIns="94796" bIns="47398"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ppleid.apple.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upport.apple.com/en-au/HT20108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ppleid.apple.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a:t>
            </a:fld>
            <a:endParaRPr lang="en-AU"/>
          </a:p>
        </p:txBody>
      </p:sp>
      <p:sp>
        <p:nvSpPr>
          <p:cNvPr id="5" name="Date Placeholder 4">
            <a:extLst>
              <a:ext uri="{FF2B5EF4-FFF2-40B4-BE49-F238E27FC236}">
                <a16:creationId xmlns:a16="http://schemas.microsoft.com/office/drawing/2014/main" id="{3CF15FDA-E06B-4DF4-B239-F3C9C00A92CC}"/>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199134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Current ‘Yes’ results per current year groups</a:t>
            </a:r>
          </a:p>
          <a:p>
            <a:endParaRPr lang="en-AU"/>
          </a:p>
          <a:p>
            <a:pPr marL="177742" indent="-177742">
              <a:buFont typeface="Arial" panose="020B0604020202020204" pitchFamily="34" charset="0"/>
              <a:buChar char="•"/>
            </a:pPr>
            <a:r>
              <a:rPr lang="en-AU"/>
              <a:t>Year 3 83%</a:t>
            </a:r>
          </a:p>
          <a:p>
            <a:pPr marL="177742" indent="-177742">
              <a:buFont typeface="Arial" panose="020B0604020202020204" pitchFamily="34" charset="0"/>
              <a:buChar char="•"/>
            </a:pPr>
            <a:r>
              <a:rPr lang="en-AU"/>
              <a:t>Year 4 86%</a:t>
            </a:r>
          </a:p>
          <a:p>
            <a:pPr marL="177742" indent="-177742">
              <a:buFont typeface="Arial" panose="020B0604020202020204" pitchFamily="34" charset="0"/>
              <a:buChar char="•"/>
            </a:pPr>
            <a:r>
              <a:rPr lang="en-AU"/>
              <a:t>Year 5 63%</a:t>
            </a:r>
          </a:p>
        </p:txBody>
      </p:sp>
      <p:sp>
        <p:nvSpPr>
          <p:cNvPr id="4" name="Slide Number Placeholder 3"/>
          <p:cNvSpPr>
            <a:spLocks noGrp="1"/>
          </p:cNvSpPr>
          <p:nvPr>
            <p:ph type="sldNum" sz="quarter" idx="5"/>
          </p:nvPr>
        </p:nvSpPr>
        <p:spPr/>
        <p:txBody>
          <a:bodyPr/>
          <a:lstStyle/>
          <a:p>
            <a:fld id="{99B883AC-FE3C-4431-9252-48CE78076032}" type="slidenum">
              <a:rPr lang="en-AU" smtClean="0"/>
              <a:t>10</a:t>
            </a:fld>
            <a:endParaRPr lang="en-AU"/>
          </a:p>
        </p:txBody>
      </p:sp>
      <p:sp>
        <p:nvSpPr>
          <p:cNvPr id="5" name="Date Placeholder 4">
            <a:extLst>
              <a:ext uri="{FF2B5EF4-FFF2-40B4-BE49-F238E27FC236}">
                <a16:creationId xmlns:a16="http://schemas.microsoft.com/office/drawing/2014/main" id="{230CB00B-307D-4B4C-A2A5-7B1035ABFDB2}"/>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2838138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237" lvl="1" indent="-296237">
              <a:buFont typeface="Arial" panose="020B0604020202020204" pitchFamily="34" charset="0"/>
              <a:buChar char="•"/>
            </a:pPr>
            <a:r>
              <a:rPr lang="en-AU"/>
              <a:t>Being part of the BYOD program is voluntary – but strongly encouraged.</a:t>
            </a:r>
          </a:p>
          <a:p>
            <a:pPr marL="296237" lvl="1" indent="-296237">
              <a:buFont typeface="Arial" panose="020B0604020202020204" pitchFamily="34" charset="0"/>
              <a:buChar char="•"/>
            </a:pPr>
            <a:r>
              <a:rPr lang="en-AU"/>
              <a:t>Students without a device will have access to a suitable shared school devices.</a:t>
            </a:r>
          </a:p>
          <a:p>
            <a:pPr marL="296237" lvl="1" indent="-296237">
              <a:buFont typeface="Arial" panose="020B0604020202020204" pitchFamily="34" charset="0"/>
              <a:buChar char="•"/>
            </a:pPr>
            <a:r>
              <a:rPr lang="en-AU"/>
              <a:t>Students accessing shared school devices will not be able to take these devices home.</a:t>
            </a:r>
          </a:p>
          <a:p>
            <a:r>
              <a:rPr lang="en-AU"/>
              <a:t>•      Provided alternative project options </a:t>
            </a:r>
          </a:p>
          <a:p>
            <a:r>
              <a:rPr lang="en-AU"/>
              <a:t>•      No students will be denied access to the curriculum due to not having a personal device </a:t>
            </a:r>
          </a:p>
        </p:txBody>
      </p:sp>
      <p:sp>
        <p:nvSpPr>
          <p:cNvPr id="4" name="Slide Number Placeholder 3"/>
          <p:cNvSpPr>
            <a:spLocks noGrp="1"/>
          </p:cNvSpPr>
          <p:nvPr>
            <p:ph type="sldNum" sz="quarter" idx="5"/>
          </p:nvPr>
        </p:nvSpPr>
        <p:spPr/>
        <p:txBody>
          <a:bodyPr/>
          <a:lstStyle/>
          <a:p>
            <a:fld id="{99B883AC-FE3C-4431-9252-48CE78076032}" type="slidenum">
              <a:rPr lang="en-AU" smtClean="0"/>
              <a:t>11</a:t>
            </a:fld>
            <a:endParaRPr lang="en-AU"/>
          </a:p>
        </p:txBody>
      </p:sp>
      <p:sp>
        <p:nvSpPr>
          <p:cNvPr id="5" name="Date Placeholder 4">
            <a:extLst>
              <a:ext uri="{FF2B5EF4-FFF2-40B4-BE49-F238E27FC236}">
                <a16:creationId xmlns:a16="http://schemas.microsoft.com/office/drawing/2014/main" id="{7E8DBAB6-470A-4DC8-9EF4-942837024113}"/>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47562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Index of Community Socio-educational Advantage (ICSEA) is a scale of </a:t>
            </a:r>
            <a:r>
              <a:rPr lang="en-AU" err="1"/>
              <a:t>socioeducational</a:t>
            </a:r>
            <a:r>
              <a:rPr lang="en-AU"/>
              <a:t> advantage that is computed for each school.</a:t>
            </a:r>
          </a:p>
          <a:p>
            <a:r>
              <a:rPr lang="en-AU"/>
              <a:t>ICSEA enables you to make comparisons between a selected school and all students with a similar background based on the level of educational advantage or disadvantage that students bring to their academic studies.</a:t>
            </a:r>
          </a:p>
          <a:p>
            <a:endParaRPr lang="en-AU"/>
          </a:p>
          <a:p>
            <a:r>
              <a:rPr lang="en-AU"/>
              <a:t>in addition to the school ICSEA value a histogram presents the distribution of students across four socio-educational advantage (SEA) quarters representing a scale of relative disadvantage ('bottom quarter') through to relative advantage ('top quarter').</a:t>
            </a:r>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12</a:t>
            </a:fld>
            <a:endParaRPr lang="en-AU"/>
          </a:p>
        </p:txBody>
      </p:sp>
      <p:sp>
        <p:nvSpPr>
          <p:cNvPr id="5" name="Date Placeholder 4">
            <a:extLst>
              <a:ext uri="{FF2B5EF4-FFF2-40B4-BE49-F238E27FC236}">
                <a16:creationId xmlns:a16="http://schemas.microsoft.com/office/drawing/2014/main" id="{0555A6F7-C2E8-4AB5-A226-70C04DD3CBED}"/>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77668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By doing this program, we are able to ensure and cater for our students that when they leave Beckenham and enter high school, they have the IT skills that are comparable with others in our education system and not left behind. </a:t>
            </a:r>
          </a:p>
        </p:txBody>
      </p:sp>
      <p:sp>
        <p:nvSpPr>
          <p:cNvPr id="4" name="Slide Number Placeholder 3"/>
          <p:cNvSpPr>
            <a:spLocks noGrp="1"/>
          </p:cNvSpPr>
          <p:nvPr>
            <p:ph type="sldNum" sz="quarter" idx="5"/>
          </p:nvPr>
        </p:nvSpPr>
        <p:spPr/>
        <p:txBody>
          <a:bodyPr/>
          <a:lstStyle/>
          <a:p>
            <a:fld id="{99B883AC-FE3C-4431-9252-48CE78076032}" type="slidenum">
              <a:rPr lang="en-AU" smtClean="0"/>
              <a:t>13</a:t>
            </a:fld>
            <a:endParaRPr lang="en-AU"/>
          </a:p>
        </p:txBody>
      </p:sp>
      <p:sp>
        <p:nvSpPr>
          <p:cNvPr id="5" name="Date Placeholder 4">
            <a:extLst>
              <a:ext uri="{FF2B5EF4-FFF2-40B4-BE49-F238E27FC236}">
                <a16:creationId xmlns:a16="http://schemas.microsoft.com/office/drawing/2014/main" id="{A8F0CA3D-CD43-4646-BE9F-7E1CCA0FC786}"/>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9292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r>
              <a:rPr lang="en-AU"/>
              <a:t>By doing this program, we are able to ensure and cater for our students that when they leave Beckenham and enter high school, they have the IT skills that are comparable with others in our education system and not left behind. </a:t>
            </a:r>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14</a:t>
            </a:fld>
            <a:endParaRPr lang="en-AU"/>
          </a:p>
        </p:txBody>
      </p:sp>
      <p:sp>
        <p:nvSpPr>
          <p:cNvPr id="5" name="Date Placeholder 4">
            <a:extLst>
              <a:ext uri="{FF2B5EF4-FFF2-40B4-BE49-F238E27FC236}">
                <a16:creationId xmlns:a16="http://schemas.microsoft.com/office/drawing/2014/main" id="{232ED46C-A244-4ACB-99EF-B22821D32CA3}"/>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27537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a:solidFill>
                  <a:srgbClr val="000000"/>
                </a:solidFill>
                <a:effectLst/>
                <a:latin typeface="+mn-lt"/>
              </a:rPr>
              <a:t>In the Years 3-6 Mandarin Language classes, students use iPads to support their language learning in various ways.</a:t>
            </a:r>
          </a:p>
          <a:p>
            <a:pPr fontAlgn="base"/>
            <a:r>
              <a:rPr lang="en-AU" sz="1200">
                <a:solidFill>
                  <a:srgbClr val="000000"/>
                </a:solidFill>
                <a:effectLst/>
                <a:latin typeface="+mn-lt"/>
              </a:rPr>
              <a:t>Students have been learning how to type Chinese characters, search for information, using Google translate to assist with their speaking  and using the Apple applications such as Keynote. We also explore and navigate the functions of the applications together. Often, students discover many new ways to problem-solve. </a:t>
            </a:r>
          </a:p>
          <a:p>
            <a:pPr fontAlgn="base"/>
            <a:br>
              <a:rPr lang="en-AU" sz="1200">
                <a:solidFill>
                  <a:srgbClr val="000000"/>
                </a:solidFill>
                <a:effectLst/>
                <a:latin typeface="+mn-lt"/>
              </a:rPr>
            </a:br>
            <a:r>
              <a:rPr lang="en-AU" sz="1200">
                <a:solidFill>
                  <a:srgbClr val="000000"/>
                </a:solidFill>
                <a:effectLst/>
                <a:latin typeface="+mn-lt"/>
              </a:rPr>
              <a:t>Samuel from Year 4 has been working on a Keynote presentation about himself. </a:t>
            </a:r>
          </a:p>
          <a:p>
            <a:pPr fontAlgn="base"/>
            <a:r>
              <a:rPr lang="en-AU" sz="1200">
                <a:solidFill>
                  <a:srgbClr val="000000"/>
                </a:solidFill>
                <a:effectLst/>
                <a:latin typeface="+mn-lt"/>
              </a:rPr>
              <a:t>He decided to include a cultural experience activity in the presentation, which he amalgamated from a separate Keynote presentation. Please enjoy!</a:t>
            </a:r>
          </a:p>
          <a:p>
            <a:br>
              <a:rPr lang="en-AU" sz="1200">
                <a:solidFill>
                  <a:srgbClr val="000000"/>
                </a:solidFill>
                <a:effectLst/>
                <a:latin typeface="+mn-lt"/>
              </a:rPr>
            </a:br>
            <a:endParaRPr lang="en-AU" sz="1200">
              <a:latin typeface="+mn-lt"/>
            </a:endParaRPr>
          </a:p>
        </p:txBody>
      </p:sp>
      <p:sp>
        <p:nvSpPr>
          <p:cNvPr id="4" name="Date Placeholder 3"/>
          <p:cNvSpPr>
            <a:spLocks noGrp="1"/>
          </p:cNvSpPr>
          <p:nvPr>
            <p:ph type="dt" idx="1"/>
          </p:nvPr>
        </p:nvSpPr>
        <p:spPr/>
        <p:txBody>
          <a:bodyPr/>
          <a:lstStyle/>
          <a:p>
            <a:r>
              <a:rPr lang="en-AU"/>
              <a:t>20/06/2022</a:t>
            </a:r>
          </a:p>
        </p:txBody>
      </p:sp>
      <p:sp>
        <p:nvSpPr>
          <p:cNvPr id="5" name="Slide Number Placeholder 4"/>
          <p:cNvSpPr>
            <a:spLocks noGrp="1"/>
          </p:cNvSpPr>
          <p:nvPr>
            <p:ph type="sldNum" sz="quarter" idx="5"/>
          </p:nvPr>
        </p:nvSpPr>
        <p:spPr/>
        <p:txBody>
          <a:bodyPr/>
          <a:lstStyle/>
          <a:p>
            <a:fld id="{99B883AC-FE3C-4431-9252-48CE78076032}" type="slidenum">
              <a:rPr lang="en-AU" smtClean="0"/>
              <a:t>15</a:t>
            </a:fld>
            <a:endParaRPr lang="en-AU"/>
          </a:p>
        </p:txBody>
      </p:sp>
    </p:spTree>
    <p:extLst>
      <p:ext uri="{BB962C8B-B14F-4D97-AF65-F5344CB8AC3E}">
        <p14:creationId xmlns:p14="http://schemas.microsoft.com/office/powerpoint/2010/main" val="324067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16</a:t>
            </a:fld>
            <a:endParaRPr lang="en-AU"/>
          </a:p>
        </p:txBody>
      </p:sp>
      <p:sp>
        <p:nvSpPr>
          <p:cNvPr id="5" name="Date Placeholder 4">
            <a:extLst>
              <a:ext uri="{FF2B5EF4-FFF2-40B4-BE49-F238E27FC236}">
                <a16:creationId xmlns:a16="http://schemas.microsoft.com/office/drawing/2014/main" id="{84042170-8F5E-4EE2-8F47-B43A96A189F9}"/>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192835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Parents are not required to purchase their devices from Winthrop but doing so offers the following benefits:</a:t>
            </a:r>
            <a:endParaRPr lang="en-AU"/>
          </a:p>
          <a:p>
            <a:pPr marL="177742" indent="-177742">
              <a:buFont typeface="Arial" panose="020B0604020202020204" pitchFamily="34" charset="0"/>
              <a:buChar char="•"/>
            </a:pPr>
            <a:r>
              <a:rPr lang="en-GB"/>
              <a:t>Discounted educational pricing</a:t>
            </a:r>
            <a:endParaRPr lang="en-AU"/>
          </a:p>
          <a:p>
            <a:pPr marL="177742" indent="-177742">
              <a:buFont typeface="Arial" panose="020B0604020202020204" pitchFamily="34" charset="0"/>
              <a:buChar char="•"/>
            </a:pPr>
            <a:r>
              <a:rPr lang="en-GB"/>
              <a:t>Optional two years AppleCare+ extended warranty</a:t>
            </a:r>
            <a:endParaRPr lang="en-AU"/>
          </a:p>
          <a:p>
            <a:pPr marL="177742" indent="-177742">
              <a:buFont typeface="Arial" panose="020B0604020202020204" pitchFamily="34" charset="0"/>
              <a:buChar char="•"/>
            </a:pPr>
            <a:r>
              <a:rPr lang="en-GB"/>
              <a:t>Optional two years of insurance </a:t>
            </a:r>
            <a:endParaRPr lang="en-AU"/>
          </a:p>
          <a:p>
            <a:pPr marL="177742" indent="-177742">
              <a:buFont typeface="Arial" panose="020B0604020202020204" pitchFamily="34" charset="0"/>
              <a:buChar char="•"/>
            </a:pPr>
            <a:r>
              <a:rPr lang="en-GB"/>
              <a:t>Service and insurance support </a:t>
            </a:r>
            <a:endParaRPr lang="en-AU"/>
          </a:p>
          <a:p>
            <a:endParaRPr lang="en-AU"/>
          </a:p>
        </p:txBody>
      </p:sp>
      <p:sp>
        <p:nvSpPr>
          <p:cNvPr id="4" name="Date Placeholder 3"/>
          <p:cNvSpPr>
            <a:spLocks noGrp="1"/>
          </p:cNvSpPr>
          <p:nvPr>
            <p:ph type="dt" idx="1"/>
          </p:nvPr>
        </p:nvSpPr>
        <p:spPr/>
        <p:txBody>
          <a:bodyPr/>
          <a:lstStyle/>
          <a:p>
            <a:r>
              <a:rPr lang="en-AU"/>
              <a:t>20/06/2022</a:t>
            </a:r>
          </a:p>
        </p:txBody>
      </p:sp>
      <p:sp>
        <p:nvSpPr>
          <p:cNvPr id="5" name="Slide Number Placeholder 4"/>
          <p:cNvSpPr>
            <a:spLocks noGrp="1"/>
          </p:cNvSpPr>
          <p:nvPr>
            <p:ph type="sldNum" sz="quarter" idx="5"/>
          </p:nvPr>
        </p:nvSpPr>
        <p:spPr/>
        <p:txBody>
          <a:bodyPr/>
          <a:lstStyle/>
          <a:p>
            <a:fld id="{99B883AC-FE3C-4431-9252-48CE78076032}" type="slidenum">
              <a:rPr lang="en-AU" smtClean="0"/>
              <a:t>17</a:t>
            </a:fld>
            <a:endParaRPr lang="en-AU"/>
          </a:p>
        </p:txBody>
      </p:sp>
    </p:spTree>
    <p:extLst>
      <p:ext uri="{BB962C8B-B14F-4D97-AF65-F5344CB8AC3E}">
        <p14:creationId xmlns:p14="http://schemas.microsoft.com/office/powerpoint/2010/main" val="240583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defRPr/>
            </a:pPr>
            <a:r>
              <a:rPr lang="en-GB"/>
              <a:t>Anything smaller (or older) that this model may have difficulty in terms of storage and compatibility. </a:t>
            </a:r>
          </a:p>
          <a:p>
            <a:pPr defTabSz="947958">
              <a:defRPr/>
            </a:pPr>
            <a:endParaRPr lang="en-GB"/>
          </a:p>
          <a:p>
            <a:pPr defTabSz="947958">
              <a:defRPr/>
            </a:pPr>
            <a:r>
              <a:rPr lang="en-GB"/>
              <a:t>New, or larger iPads will also work effectively and will likely remain compliant for longer.</a:t>
            </a:r>
          </a:p>
          <a:p>
            <a:pPr defTabSz="947958">
              <a:defRPr/>
            </a:pPr>
            <a:endParaRPr lang="en-GB"/>
          </a:p>
          <a:p>
            <a:pPr defTabSz="947958">
              <a:defRPr/>
            </a:pPr>
            <a:r>
              <a:rPr lang="en-AU"/>
              <a:t>The iPad mini is not deemed suitable as the size will not be appropriate for online testing such as NAPLAN and PAT testing. </a:t>
            </a:r>
          </a:p>
          <a:p>
            <a:pPr defTabSz="947958">
              <a:defRPr/>
            </a:pPr>
            <a:endParaRPr lang="en-AU"/>
          </a:p>
          <a:p>
            <a:endParaRPr lang="en-AU"/>
          </a:p>
        </p:txBody>
      </p:sp>
      <p:sp>
        <p:nvSpPr>
          <p:cNvPr id="4" name="Date Placeholder 3"/>
          <p:cNvSpPr>
            <a:spLocks noGrp="1"/>
          </p:cNvSpPr>
          <p:nvPr>
            <p:ph type="dt" idx="1"/>
          </p:nvPr>
        </p:nvSpPr>
        <p:spPr/>
        <p:txBody>
          <a:bodyPr/>
          <a:lstStyle/>
          <a:p>
            <a:r>
              <a:rPr lang="en-AU"/>
              <a:t>20/06/2022</a:t>
            </a:r>
          </a:p>
        </p:txBody>
      </p:sp>
      <p:sp>
        <p:nvSpPr>
          <p:cNvPr id="5" name="Slide Number Placeholder 4"/>
          <p:cNvSpPr>
            <a:spLocks noGrp="1"/>
          </p:cNvSpPr>
          <p:nvPr>
            <p:ph type="sldNum" sz="quarter" idx="5"/>
          </p:nvPr>
        </p:nvSpPr>
        <p:spPr/>
        <p:txBody>
          <a:bodyPr/>
          <a:lstStyle/>
          <a:p>
            <a:fld id="{99B883AC-FE3C-4431-9252-48CE78076032}" type="slidenum">
              <a:rPr lang="en-AU" smtClean="0"/>
              <a:t>18</a:t>
            </a:fld>
            <a:endParaRPr lang="en-AU"/>
          </a:p>
        </p:txBody>
      </p:sp>
    </p:spTree>
    <p:extLst>
      <p:ext uri="{BB962C8B-B14F-4D97-AF65-F5344CB8AC3E}">
        <p14:creationId xmlns:p14="http://schemas.microsoft.com/office/powerpoint/2010/main" val="1706258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will be required to install apps on your child’s iPad while at home for them to participate fully in the 1:1 iPad Program. </a:t>
            </a:r>
          </a:p>
          <a:p>
            <a:r>
              <a:rPr lang="en-GB"/>
              <a:t>There will be a limit on the total cost of $25 and all apps will be chosen after consideration of the SAMR model. Please visit </a:t>
            </a:r>
            <a:r>
              <a:rPr lang="en-GB" u="sng">
                <a:hlinkClick r:id="rId3"/>
              </a:rPr>
              <a:t>https://appleid.apple.com/</a:t>
            </a:r>
            <a:r>
              <a:rPr lang="en-GB"/>
              <a:t>  to create an Apple ID if you do not already have one. This is needed to download apps from the App store. </a:t>
            </a:r>
          </a:p>
          <a:p>
            <a:r>
              <a:rPr lang="en-GB"/>
              <a:t>Prior to installing apps on the iPad please create a child account. This will allow you to enable parental controls and keep your information separate from your child’s. Visit </a:t>
            </a:r>
            <a:r>
              <a:rPr lang="en-GB" u="sng">
                <a:hlinkClick r:id="rId4"/>
              </a:rPr>
              <a:t>https://support.apple.com/en-au/HT201084</a:t>
            </a:r>
            <a:r>
              <a:rPr lang="en-GB"/>
              <a:t>  for more information.</a:t>
            </a:r>
            <a:endParaRPr lang="en-AU"/>
          </a:p>
          <a:p>
            <a:r>
              <a:rPr lang="en-GB"/>
              <a:t> </a:t>
            </a:r>
            <a:endParaRPr lang="en-AU"/>
          </a:p>
          <a:p>
            <a:r>
              <a:rPr lang="en-GB"/>
              <a:t>Initially, many of the apps required will be those that come with the iPad</a:t>
            </a:r>
            <a:endParaRPr lang="en-AU"/>
          </a:p>
          <a:p>
            <a:pPr lvl="0"/>
            <a:r>
              <a:rPr lang="en-GB"/>
              <a:t>Safari</a:t>
            </a:r>
            <a:endParaRPr lang="en-AU"/>
          </a:p>
          <a:p>
            <a:pPr lvl="0"/>
            <a:r>
              <a:rPr lang="en-GB"/>
              <a:t>Pages</a:t>
            </a:r>
            <a:endParaRPr lang="en-AU"/>
          </a:p>
          <a:p>
            <a:pPr lvl="0"/>
            <a:r>
              <a:rPr lang="en-GB"/>
              <a:t>Keynote</a:t>
            </a:r>
            <a:endParaRPr lang="en-AU"/>
          </a:p>
          <a:p>
            <a:pPr lvl="0"/>
            <a:r>
              <a:rPr lang="en-GB"/>
              <a:t>iMovie</a:t>
            </a:r>
            <a:endParaRPr lang="en-AU"/>
          </a:p>
          <a:p>
            <a:pPr lvl="0"/>
            <a:r>
              <a:rPr lang="en-GB"/>
              <a:t>Notes</a:t>
            </a:r>
            <a:endParaRPr lang="en-AU"/>
          </a:p>
          <a:p>
            <a:pPr lvl="0"/>
            <a:r>
              <a:rPr lang="en-GB"/>
              <a:t>Calendar </a:t>
            </a:r>
            <a:endParaRPr lang="en-AU"/>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19</a:t>
            </a:fld>
            <a:endParaRPr lang="en-AU"/>
          </a:p>
        </p:txBody>
      </p:sp>
      <p:sp>
        <p:nvSpPr>
          <p:cNvPr id="5" name="Date Placeholder 4">
            <a:extLst>
              <a:ext uri="{FF2B5EF4-FFF2-40B4-BE49-F238E27FC236}">
                <a16:creationId xmlns:a16="http://schemas.microsoft.com/office/drawing/2014/main" id="{E78E44FD-72F2-48FC-BFD4-7BF22C5FF3BF}"/>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29372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
          </p:nvPr>
        </p:nvSpPr>
        <p:spPr/>
        <p:txBody>
          <a:bodyPr/>
          <a:lstStyle/>
          <a:p>
            <a:r>
              <a:rPr lang="en-AU"/>
              <a:t>20/06/2022</a:t>
            </a:r>
          </a:p>
        </p:txBody>
      </p:sp>
      <p:sp>
        <p:nvSpPr>
          <p:cNvPr id="5" name="Slide Number Placeholder 4"/>
          <p:cNvSpPr>
            <a:spLocks noGrp="1"/>
          </p:cNvSpPr>
          <p:nvPr>
            <p:ph type="sldNum" sz="quarter" idx="5"/>
          </p:nvPr>
        </p:nvSpPr>
        <p:spPr/>
        <p:txBody>
          <a:bodyPr/>
          <a:lstStyle/>
          <a:p>
            <a:fld id="{99B883AC-FE3C-4431-9252-48CE78076032}" type="slidenum">
              <a:rPr lang="en-AU" smtClean="0"/>
              <a:t>2</a:t>
            </a:fld>
            <a:endParaRPr lang="en-AU"/>
          </a:p>
        </p:txBody>
      </p:sp>
    </p:spTree>
    <p:extLst>
      <p:ext uri="{BB962C8B-B14F-4D97-AF65-F5344CB8AC3E}">
        <p14:creationId xmlns:p14="http://schemas.microsoft.com/office/powerpoint/2010/main" val="258082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AU"/>
              <a:t>Bring your iPad to school each day, fully charged.</a:t>
            </a:r>
          </a:p>
          <a:p>
            <a:pPr marL="0" lvl="1"/>
            <a:r>
              <a:rPr lang="en-AU"/>
              <a:t>Do not use your iPad before school, during school breaks or immediately after school, unless directed by your teacher.</a:t>
            </a:r>
          </a:p>
          <a:p>
            <a:pPr marL="0" lvl="1"/>
            <a:r>
              <a:rPr lang="en-AU"/>
              <a:t>Connect to the school Wi-Fi network and enable for use with Apple Classroom, Connect and Office 365.</a:t>
            </a:r>
          </a:p>
          <a:p>
            <a:pPr marL="0" lvl="1"/>
            <a:r>
              <a:rPr lang="en-AU"/>
              <a:t>Use the device only when directed to, fully supervised by a teacher.</a:t>
            </a:r>
          </a:p>
          <a:p>
            <a:pPr marL="0" lvl="1"/>
            <a:r>
              <a:rPr lang="en-AU"/>
              <a:t>Read, understand, and agree to the conditions outlined in the “Online Acceptable Use Agreement for Students in Years 4 to 6”.</a:t>
            </a:r>
          </a:p>
          <a:p>
            <a:pPr marL="0" lvl="1"/>
            <a:r>
              <a:rPr lang="en-AU"/>
              <a:t>Read, understand and agree to the conditions in the “Years 4-6 BYOD Student Program Agreement 2023” </a:t>
            </a:r>
          </a:p>
          <a:p>
            <a:pPr marL="0" lvl="1"/>
            <a:r>
              <a:rPr lang="en-AU"/>
              <a:t>Treat your iPad with respect to ensure that it continues to function effectively.</a:t>
            </a:r>
          </a:p>
          <a:p>
            <a:pPr marL="0" lvl="1"/>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20</a:t>
            </a:fld>
            <a:endParaRPr lang="en-AU"/>
          </a:p>
        </p:txBody>
      </p:sp>
      <p:sp>
        <p:nvSpPr>
          <p:cNvPr id="5" name="Date Placeholder 4">
            <a:extLst>
              <a:ext uri="{FF2B5EF4-FFF2-40B4-BE49-F238E27FC236}">
                <a16:creationId xmlns:a16="http://schemas.microsoft.com/office/drawing/2014/main" id="{BBB3AE31-0E8D-4159-9827-4610F73AA5E4}"/>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274192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42" indent="-177742">
              <a:buFont typeface="Arial" panose="020B0604020202020204" pitchFamily="34" charset="0"/>
              <a:buChar char="•"/>
            </a:pPr>
            <a:r>
              <a:rPr lang="en-GB"/>
              <a:t>Help to ensure students have their iPad at school each day and they are in a suitable condition for use in the classroom. This includes having the iPad fully charged each day.</a:t>
            </a:r>
            <a:endParaRPr lang="en-AU" sz="1100"/>
          </a:p>
          <a:p>
            <a:pPr marL="177742" indent="-177742">
              <a:buFont typeface="Arial" panose="020B0604020202020204" pitchFamily="34" charset="0"/>
              <a:buChar char="•"/>
            </a:pPr>
            <a:r>
              <a:rPr lang="en-GB"/>
              <a:t>Ensure frequent Automatic or Manual updates occur for apps and the device.</a:t>
            </a:r>
            <a:endParaRPr lang="en-AU" sz="1100"/>
          </a:p>
          <a:p>
            <a:pPr marL="177742" indent="-177742">
              <a:buFont typeface="Arial" panose="020B0604020202020204" pitchFamily="34" charset="0"/>
              <a:buChar char="•"/>
            </a:pPr>
            <a:r>
              <a:rPr lang="en-GB"/>
              <a:t>Setup an iTunes account to add required apps. For assistance, please click </a:t>
            </a:r>
            <a:r>
              <a:rPr lang="en-GB" u="sng">
                <a:hlinkClick r:id="rId3"/>
              </a:rPr>
              <a:t>HERE</a:t>
            </a:r>
            <a:r>
              <a:rPr lang="en-GB"/>
              <a:t> or follow this link: </a:t>
            </a:r>
            <a:r>
              <a:rPr lang="en-GB" u="sng">
                <a:hlinkClick r:id="rId3"/>
              </a:rPr>
              <a:t>http://appleid.apple.com/</a:t>
            </a:r>
            <a:endParaRPr lang="en-AU" sz="1100"/>
          </a:p>
          <a:p>
            <a:pPr marL="177742" indent="-177742">
              <a:buFont typeface="Arial" panose="020B0604020202020204" pitchFamily="34" charset="0"/>
              <a:buChar char="•"/>
            </a:pPr>
            <a:r>
              <a:rPr lang="en-GB"/>
              <a:t>Accept responsibility for costs involved in the purchase and insurance of your child’s iPad. Apple Family Sharing can be used to maximise the benefit of app purchases.</a:t>
            </a:r>
            <a:endParaRPr lang="en-AU" sz="1100"/>
          </a:p>
          <a:p>
            <a:pPr marL="177742" indent="-177742">
              <a:buFont typeface="Arial" panose="020B0604020202020204" pitchFamily="34" charset="0"/>
              <a:buChar char="•"/>
            </a:pPr>
            <a:r>
              <a:rPr lang="en-GB"/>
              <a:t>Remove inappropriate games and social media apps from the iPads prior to the iPad being brought to school to use in the classroom.</a:t>
            </a:r>
            <a:endParaRPr lang="en-AU" sz="1100"/>
          </a:p>
          <a:p>
            <a:pPr marL="177742" indent="-177742">
              <a:buFont typeface="Arial" panose="020B0604020202020204" pitchFamily="34" charset="0"/>
              <a:buChar char="•"/>
            </a:pPr>
            <a:r>
              <a:rPr lang="en-GB"/>
              <a:t>Supervise the use of technology when in the home and establish limits of use such as screen time and app limits.</a:t>
            </a:r>
            <a:endParaRPr lang="en-AU" sz="1100"/>
          </a:p>
          <a:p>
            <a:pPr marL="177742" indent="-177742">
              <a:buFont typeface="Arial" panose="020B0604020202020204" pitchFamily="34" charset="0"/>
              <a:buChar char="•"/>
            </a:pPr>
            <a:r>
              <a:rPr lang="en-GB"/>
              <a:t>Make sure that the iPad is clearly labelled along with additional accessories. </a:t>
            </a:r>
            <a:endParaRPr lang="en-AU" sz="1100"/>
          </a:p>
          <a:p>
            <a:pPr marL="177742" indent="-177742">
              <a:buFont typeface="Arial" panose="020B0604020202020204" pitchFamily="34" charset="0"/>
              <a:buChar char="•"/>
            </a:pPr>
            <a:r>
              <a:rPr lang="en-GB"/>
              <a:t>Ensure external internet capabilities are disabled to allow the use of the school’s Wi-Fi network.</a:t>
            </a:r>
            <a:endParaRPr lang="en-AU" sz="1100"/>
          </a:p>
          <a:p>
            <a:pPr marL="177742" indent="-177742">
              <a:buFont typeface="Arial" panose="020B0604020202020204" pitchFamily="34" charset="0"/>
              <a:buChar char="•"/>
            </a:pPr>
            <a:r>
              <a:rPr lang="en-GB"/>
              <a:t>Support the school in maintaining the safety of all students when online – both at school and home.</a:t>
            </a:r>
            <a:endParaRPr lang="en-AU" sz="1100"/>
          </a:p>
          <a:p>
            <a:pPr marL="177742" indent="-177742">
              <a:buFont typeface="Arial" panose="020B0604020202020204" pitchFamily="34" charset="0"/>
              <a:buChar char="•"/>
            </a:pPr>
            <a:r>
              <a:rPr lang="en-GB"/>
              <a:t>Read, understand, and agree to the conditions outlined in the “Online Acceptable Use Agreement for Students in Years 4 to 6”.</a:t>
            </a:r>
            <a:endParaRPr lang="en-AU" sz="1100"/>
          </a:p>
          <a:p>
            <a:pPr marL="177742" indent="-177742">
              <a:buFont typeface="Arial" panose="020B0604020202020204" pitchFamily="34" charset="0"/>
              <a:buChar char="•"/>
            </a:pPr>
            <a:r>
              <a:rPr lang="en-GB"/>
              <a:t>Read, understand and agree to the conditions in the “Years 4-6 BYOD Parent Program Agreement 2023” </a:t>
            </a:r>
            <a:endParaRPr lang="en-AU" sz="1100"/>
          </a:p>
          <a:p>
            <a:pPr marL="0" lvl="1"/>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21</a:t>
            </a:fld>
            <a:endParaRPr lang="en-AU"/>
          </a:p>
        </p:txBody>
      </p:sp>
      <p:sp>
        <p:nvSpPr>
          <p:cNvPr id="5" name="Date Placeholder 4">
            <a:extLst>
              <a:ext uri="{FF2B5EF4-FFF2-40B4-BE49-F238E27FC236}">
                <a16:creationId xmlns:a16="http://schemas.microsoft.com/office/drawing/2014/main" id="{BBB3AE31-0E8D-4159-9827-4610F73AA5E4}"/>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2009477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42" indent="-177742">
              <a:buFont typeface="Arial" panose="020B0604020202020204" pitchFamily="34" charset="0"/>
              <a:buChar char="•"/>
            </a:pPr>
            <a:r>
              <a:rPr lang="en-GB"/>
              <a:t>Ensure that staff receive professional learning and training in suitable apps that address the transformation stage of the SAMR Model.</a:t>
            </a:r>
            <a:endParaRPr lang="en-AU" sz="1100"/>
          </a:p>
          <a:p>
            <a:pPr marL="177742" indent="-177742">
              <a:buFont typeface="Arial" panose="020B0604020202020204" pitchFamily="34" charset="0"/>
              <a:buChar char="•"/>
            </a:pPr>
            <a:r>
              <a:rPr lang="en-GB"/>
              <a:t>Provide cyber safety resources for parents and students.</a:t>
            </a:r>
            <a:endParaRPr lang="en-AU" sz="1100"/>
          </a:p>
          <a:p>
            <a:pPr marL="177742" indent="-177742">
              <a:buFont typeface="Arial" panose="020B0604020202020204" pitchFamily="34" charset="0"/>
              <a:buChar char="•"/>
            </a:pPr>
            <a:r>
              <a:rPr lang="en-GB"/>
              <a:t>Provide effective Wi-Fi and infrastructure to maximise opportunities for learning.</a:t>
            </a:r>
            <a:endParaRPr lang="en-AU" sz="1100"/>
          </a:p>
          <a:p>
            <a:pPr marL="177742" indent="-177742">
              <a:buFont typeface="Arial" panose="020B0604020202020204" pitchFamily="34" charset="0"/>
              <a:buChar char="•"/>
            </a:pPr>
            <a:r>
              <a:rPr lang="en-GB"/>
              <a:t>Integrate iPads into the curriculum where it can support learning, practice concepts and aid research. </a:t>
            </a:r>
            <a:r>
              <a:rPr lang="en-GB" b="1"/>
              <a:t>The 1:1 BYOD program will not replace or substitute explicit teaching of key subject areas, nor the development of handwriting skills.</a:t>
            </a:r>
            <a:endParaRPr lang="en-AU" sz="1100"/>
          </a:p>
          <a:p>
            <a:pPr marL="177742" indent="-177742">
              <a:buFont typeface="Arial" panose="020B0604020202020204" pitchFamily="34" charset="0"/>
              <a:buChar char="•"/>
            </a:pPr>
            <a:r>
              <a:rPr lang="en-GB"/>
              <a:t>Provide safe storage during the day and closely monitor use.</a:t>
            </a:r>
            <a:endParaRPr lang="en-AU" sz="1100"/>
          </a:p>
          <a:p>
            <a:pPr marL="177742" indent="-177742">
              <a:buFont typeface="Arial" panose="020B0604020202020204" pitchFamily="34" charset="0"/>
              <a:buChar char="•"/>
            </a:pPr>
            <a:r>
              <a:rPr lang="en-GB"/>
              <a:t>If an iPad is left behind at school, ensure the iPad is kept in a secure location overnight.</a:t>
            </a:r>
            <a:endParaRPr lang="en-AU" sz="1100"/>
          </a:p>
          <a:p>
            <a:pPr marL="177742" indent="-177742">
              <a:buFont typeface="Arial" panose="020B0604020202020204" pitchFamily="34" charset="0"/>
              <a:buChar char="•"/>
            </a:pPr>
            <a:r>
              <a:rPr lang="en-GB"/>
              <a:t>Communicate with families to demonstrate how iPads are supporting learning and providing unique opportunities.</a:t>
            </a:r>
            <a:endParaRPr lang="en-AU" sz="1100"/>
          </a:p>
          <a:p>
            <a:pPr marL="177742" lvl="1" indent="-177742">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22</a:t>
            </a:fld>
            <a:endParaRPr lang="en-AU"/>
          </a:p>
        </p:txBody>
      </p:sp>
      <p:sp>
        <p:nvSpPr>
          <p:cNvPr id="5" name="Date Placeholder 4">
            <a:extLst>
              <a:ext uri="{FF2B5EF4-FFF2-40B4-BE49-F238E27FC236}">
                <a16:creationId xmlns:a16="http://schemas.microsoft.com/office/drawing/2014/main" id="{BBB3AE31-0E8D-4159-9827-4610F73AA5E4}"/>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49129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23</a:t>
            </a:fld>
            <a:endParaRPr lang="en-AU"/>
          </a:p>
        </p:txBody>
      </p:sp>
      <p:sp>
        <p:nvSpPr>
          <p:cNvPr id="5" name="Date Placeholder 4">
            <a:extLst>
              <a:ext uri="{FF2B5EF4-FFF2-40B4-BE49-F238E27FC236}">
                <a16:creationId xmlns:a16="http://schemas.microsoft.com/office/drawing/2014/main" id="{39A62FA6-155A-465F-B9A6-5C5C877BD4E3}"/>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64570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3</a:t>
            </a:fld>
            <a:endParaRPr lang="en-AU"/>
          </a:p>
        </p:txBody>
      </p:sp>
      <p:sp>
        <p:nvSpPr>
          <p:cNvPr id="5" name="Date Placeholder 4">
            <a:extLst>
              <a:ext uri="{FF2B5EF4-FFF2-40B4-BE49-F238E27FC236}">
                <a16:creationId xmlns:a16="http://schemas.microsoft.com/office/drawing/2014/main" id="{0AA8FDD1-FA90-474A-96FB-1F25A1839B43}"/>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59428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Flexible learning is a method of learning where students are given freedom in how, what, when and where they learn. Flexible learning environments address how physical space is used, how students are grouped during learning and how time is used throughout teaching.</a:t>
            </a:r>
          </a:p>
          <a:p>
            <a:endParaRPr lang="en-AU"/>
          </a:p>
          <a:p>
            <a:endParaRPr lang="en-AU"/>
          </a:p>
        </p:txBody>
      </p:sp>
      <p:sp>
        <p:nvSpPr>
          <p:cNvPr id="4" name="Date Placeholder 3"/>
          <p:cNvSpPr>
            <a:spLocks noGrp="1"/>
          </p:cNvSpPr>
          <p:nvPr>
            <p:ph type="dt" idx="1"/>
          </p:nvPr>
        </p:nvSpPr>
        <p:spPr/>
        <p:txBody>
          <a:bodyPr/>
          <a:lstStyle/>
          <a:p>
            <a:r>
              <a:rPr lang="en-AU"/>
              <a:t>20/06/2022</a:t>
            </a:r>
          </a:p>
        </p:txBody>
      </p:sp>
      <p:sp>
        <p:nvSpPr>
          <p:cNvPr id="5" name="Slide Number Placeholder 4"/>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409869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Current model is a bank of 30 library computers, booked out by the teacher.</a:t>
            </a:r>
          </a:p>
          <a:p>
            <a:r>
              <a:rPr lang="en-AU"/>
              <a:t>52 laptops which are also booked out from the library. </a:t>
            </a:r>
          </a:p>
          <a:p>
            <a:r>
              <a:rPr lang="en-AU"/>
              <a:t>6 iPads per classroom. </a:t>
            </a:r>
          </a:p>
          <a:p>
            <a:endParaRPr lang="en-AU"/>
          </a:p>
          <a:p>
            <a:r>
              <a:rPr lang="en-AU"/>
              <a:t>Chose iPads due to longer battery life of iPads, easy face to face interaction and most importantly teacher can monitor and control student iPads from a teacher iPad through Apple Classroom. </a:t>
            </a:r>
          </a:p>
          <a:p>
            <a:endParaRPr lang="en-AU"/>
          </a:p>
          <a:p>
            <a:r>
              <a:rPr lang="en-AU"/>
              <a:t>The use of 1:1 devices, as opposed to a shared device model that was used previously at Beckenham Primary School, benefits our students in the following ways:</a:t>
            </a:r>
          </a:p>
          <a:p>
            <a:pPr marL="847191" lvl="3" indent="-473979">
              <a:buFont typeface="+mj-lt"/>
              <a:buAutoNum type="arabicPeriod"/>
            </a:pPr>
            <a:r>
              <a:rPr lang="en-AU"/>
              <a:t>Always connected and available (no learning time wasted).</a:t>
            </a:r>
          </a:p>
          <a:p>
            <a:pPr marL="847191" lvl="3" indent="-473979">
              <a:buFont typeface="+mj-lt"/>
              <a:buAutoNum type="arabicPeriod"/>
            </a:pPr>
            <a:r>
              <a:rPr lang="en-AU"/>
              <a:t>Privacy and security associated with using own device.</a:t>
            </a:r>
          </a:p>
          <a:p>
            <a:pPr marL="847191" lvl="3" indent="-473979">
              <a:buFont typeface="+mj-lt"/>
              <a:buAutoNum type="arabicPeriod"/>
            </a:pPr>
            <a:r>
              <a:rPr lang="en-AU"/>
              <a:t>Consistency of use develops ICT skills and efficiency.</a:t>
            </a:r>
          </a:p>
          <a:p>
            <a:pPr marL="847191" lvl="3" indent="-473979">
              <a:buFont typeface="+mj-lt"/>
              <a:buAutoNum type="arabicPeriod"/>
            </a:pPr>
            <a:r>
              <a:rPr lang="en-AU"/>
              <a:t>Responsibility and citizenship requirements and expectations.</a:t>
            </a:r>
          </a:p>
          <a:p>
            <a:pPr marL="847191" lvl="3" indent="-473979">
              <a:buFont typeface="+mj-lt"/>
              <a:buAutoNum type="arabicPeriod"/>
            </a:pPr>
            <a:r>
              <a:rPr lang="en-AU"/>
              <a:t>Continuity between class and home.</a:t>
            </a:r>
          </a:p>
          <a:p>
            <a:endParaRPr lang="en-AU"/>
          </a:p>
          <a:p>
            <a:r>
              <a:rPr lang="en-AU"/>
              <a:t>Costs associated with having a 1:1 </a:t>
            </a:r>
            <a:r>
              <a:rPr lang="en-AU" err="1"/>
              <a:t>ipad</a:t>
            </a:r>
            <a:r>
              <a:rPr lang="en-AU"/>
              <a:t> program are prohibitive for the school to finance and cannot happen without this parent contribution. </a:t>
            </a:r>
          </a:p>
          <a:p>
            <a:r>
              <a:rPr lang="en-AU"/>
              <a:t>School is then able to utilise funding for:</a:t>
            </a:r>
          </a:p>
          <a:p>
            <a:pPr marL="177742" indent="-177742">
              <a:buFont typeface="Arial" panose="020B0604020202020204" pitchFamily="34" charset="0"/>
              <a:buChar char="•"/>
            </a:pPr>
            <a:r>
              <a:rPr lang="en-AU"/>
              <a:t>Professional learning for staff in digital technologies</a:t>
            </a:r>
          </a:p>
          <a:p>
            <a:pPr marL="177742" indent="-177742">
              <a:buFont typeface="Arial" panose="020B0604020202020204" pitchFamily="34" charset="0"/>
              <a:buChar char="•"/>
            </a:pPr>
            <a:r>
              <a:rPr lang="en-AU"/>
              <a:t>Maintenance and improvement of IT infrastructure</a:t>
            </a:r>
          </a:p>
          <a:p>
            <a:endParaRPr lang="en-AU"/>
          </a:p>
          <a:p>
            <a:r>
              <a:rPr lang="en-AU"/>
              <a:t>Not a cost saving measure for the school but rather one that allows us to provide more opportunities for learning associated with 1:1 device ownership. </a:t>
            </a:r>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5</a:t>
            </a:fld>
            <a:endParaRPr lang="en-AU"/>
          </a:p>
        </p:txBody>
      </p:sp>
      <p:sp>
        <p:nvSpPr>
          <p:cNvPr id="5" name="Date Placeholder 4">
            <a:extLst>
              <a:ext uri="{FF2B5EF4-FFF2-40B4-BE49-F238E27FC236}">
                <a16:creationId xmlns:a16="http://schemas.microsoft.com/office/drawing/2014/main" id="{E78E44FD-72F2-48FC-BFD4-7BF22C5FF3BF}"/>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71241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reason for having a BYO iPad program is that it supports the ICT Capability of the curriculum and allows teachers to integrate ICT across all learning areas. </a:t>
            </a:r>
          </a:p>
          <a:p>
            <a:endParaRPr lang="en-AU"/>
          </a:p>
          <a:p>
            <a:pPr defTabSz="947958"/>
            <a:r>
              <a:rPr lang="en-AU"/>
              <a:t>The program that we are implementing is being increasingly adopted by other schools – we are eager to ensure that when entering high school, our students have the IT skills comparable with the other students within our education system. Our students will be ahead of the pack and not left behind. </a:t>
            </a:r>
          </a:p>
          <a:p>
            <a:endParaRPr lang="en-AU"/>
          </a:p>
          <a:p>
            <a:r>
              <a:rPr lang="en-AU"/>
              <a:t>The Western Australian Curriculum Information and Communication Technology (ICT) Capability that all teachers integrate across learning areas states:</a:t>
            </a:r>
          </a:p>
          <a:p>
            <a:pPr marL="296237" indent="-296237">
              <a:buFont typeface="Arial" panose="020B0604020202020204" pitchFamily="34" charset="0"/>
              <a:buChar char="•"/>
            </a:pPr>
            <a:r>
              <a:rPr lang="en-AU"/>
              <a:t>Students develop ICT capability as they learn to use ICT effectively and appropriately to access, create and communicate information and ideas, solve problems and work collaboratively in all learning areas at school, and in their lives beyond school. </a:t>
            </a:r>
          </a:p>
          <a:p>
            <a:pPr marL="296237" indent="-296237">
              <a:buFont typeface="Arial" panose="020B0604020202020204" pitchFamily="34" charset="0"/>
              <a:buChar char="•"/>
            </a:pPr>
            <a:r>
              <a:rPr lang="en-AU"/>
              <a:t>The capability involves students in learning to make the most of the digital technologies available to them, adapting to new ways of doing things as technologies evolve and limiting the risks to themselves and others in a digital environment.</a:t>
            </a:r>
          </a:p>
          <a:p>
            <a:pPr marL="296237" indent="-296237">
              <a:buFont typeface="Arial" panose="020B0604020202020204" pitchFamily="34" charset="0"/>
              <a:buChar char="•"/>
            </a:pPr>
            <a:r>
              <a:rPr lang="en-AU"/>
              <a:t>To participate in a knowledge-based economy and to be empowered within a technologically sophisticated society now and into the future, students need the knowledge, skills and confidence to make ICT work for them at school, at home, at work and in their communities.</a:t>
            </a:r>
          </a:p>
          <a:p>
            <a:pPr marL="296237" indent="-296237">
              <a:buFont typeface="Arial" panose="020B0604020202020204" pitchFamily="34" charset="0"/>
              <a:buChar char="•"/>
            </a:pPr>
            <a:r>
              <a:rPr lang="en-AU"/>
              <a:t>Information and communication technologies are fast and automated, interactive and multimodal, and they support the rapid communication and representation of knowledge to many audiences and its adaptation in different contexts. </a:t>
            </a:r>
          </a:p>
          <a:p>
            <a:pPr marL="296237" indent="-296237">
              <a:buFont typeface="Arial" panose="020B0604020202020204" pitchFamily="34" charset="0"/>
              <a:buChar char="•"/>
            </a:pPr>
            <a:r>
              <a:rPr lang="en-AU"/>
              <a:t>They transform the ways that students think and learn and give them greater control over how, where and when they learn.</a:t>
            </a:r>
          </a:p>
        </p:txBody>
      </p:sp>
      <p:sp>
        <p:nvSpPr>
          <p:cNvPr id="4" name="Slide Number Placeholder 3"/>
          <p:cNvSpPr>
            <a:spLocks noGrp="1"/>
          </p:cNvSpPr>
          <p:nvPr>
            <p:ph type="sldNum" sz="quarter" idx="5"/>
          </p:nvPr>
        </p:nvSpPr>
        <p:spPr/>
        <p:txBody>
          <a:bodyPr/>
          <a:lstStyle/>
          <a:p>
            <a:fld id="{99B883AC-FE3C-4431-9252-48CE78076032}" type="slidenum">
              <a:rPr lang="en-AU" smtClean="0"/>
              <a:t>6</a:t>
            </a:fld>
            <a:endParaRPr lang="en-AU"/>
          </a:p>
        </p:txBody>
      </p:sp>
      <p:sp>
        <p:nvSpPr>
          <p:cNvPr id="5" name="Date Placeholder 4">
            <a:extLst>
              <a:ext uri="{FF2B5EF4-FFF2-40B4-BE49-F238E27FC236}">
                <a16:creationId xmlns:a16="http://schemas.microsoft.com/office/drawing/2014/main" id="{3864E27B-4954-45E1-81A0-F809BE4AD3D5}"/>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9349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237" lvl="1" indent="-296237">
              <a:buFont typeface="Arial" panose="020B0604020202020204" pitchFamily="34" charset="0"/>
              <a:buChar char="•"/>
            </a:pPr>
            <a:r>
              <a:rPr lang="en-AU"/>
              <a:t>The device will be an iPad. The reason we have chosen an iPad is because it is an “anytime, anywhere program” where students are able to use their own personal mobile devices. Helps to provide students with individual learning experiences throughout their classroom activities. Supported by school board, staff and community. </a:t>
            </a:r>
          </a:p>
          <a:p>
            <a:pPr marL="296237" lvl="1" indent="-296237">
              <a:buFont typeface="Arial" panose="020B0604020202020204" pitchFamily="34" charset="0"/>
              <a:buChar char="•"/>
            </a:pPr>
            <a:r>
              <a:rPr lang="en-AU"/>
              <a:t>The BYOD program is voluntary.  Parents choose whether they would like to participate or not.</a:t>
            </a:r>
          </a:p>
          <a:p>
            <a:pPr marL="296237" lvl="1" indent="-296237">
              <a:buFont typeface="Arial" panose="020B0604020202020204" pitchFamily="34" charset="0"/>
              <a:buChar char="•"/>
            </a:pPr>
            <a:r>
              <a:rPr lang="en-AU"/>
              <a:t>Students in Year 4 to 6 (from 2023) will bring a compliant iPad to school to support and enhance their learning.</a:t>
            </a:r>
          </a:p>
          <a:p>
            <a:pPr marL="296237" lvl="1" indent="-296237">
              <a:buFont typeface="Arial" panose="020B0604020202020204" pitchFamily="34" charset="0"/>
              <a:buChar char="•"/>
            </a:pPr>
            <a:r>
              <a:rPr lang="en-AU"/>
              <a:t>Reason that we start it in year 4 is because it provides the opportunity for students to work independently and collaboratively.</a:t>
            </a:r>
          </a:p>
          <a:p>
            <a:pPr marL="296237" lvl="1" indent="-296237">
              <a:buFont typeface="Arial" panose="020B0604020202020204" pitchFamily="34" charset="0"/>
              <a:buChar char="•"/>
            </a:pPr>
            <a:r>
              <a:rPr lang="en-AU"/>
              <a:t>They are able to learn from a wider range of resources. </a:t>
            </a:r>
          </a:p>
          <a:p>
            <a:pPr marL="296237" lvl="1" indent="-296237">
              <a:buFont typeface="Arial" panose="020B0604020202020204" pitchFamily="34" charset="0"/>
              <a:buChar char="•"/>
            </a:pPr>
            <a:r>
              <a:rPr lang="en-AU"/>
              <a:t>Provides opportunity for 3 years of use. </a:t>
            </a:r>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7</a:t>
            </a:fld>
            <a:endParaRPr lang="en-AU"/>
          </a:p>
        </p:txBody>
      </p:sp>
      <p:sp>
        <p:nvSpPr>
          <p:cNvPr id="5" name="Date Placeholder 4">
            <a:extLst>
              <a:ext uri="{FF2B5EF4-FFF2-40B4-BE49-F238E27FC236}">
                <a16:creationId xmlns:a16="http://schemas.microsoft.com/office/drawing/2014/main" id="{6021AFFE-02ED-4E2D-9C8B-2ADD827C5AB3}"/>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100914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8</a:t>
            </a:fld>
            <a:endParaRPr lang="en-AU"/>
          </a:p>
        </p:txBody>
      </p:sp>
      <p:sp>
        <p:nvSpPr>
          <p:cNvPr id="5" name="Date Placeholder 4">
            <a:extLst>
              <a:ext uri="{FF2B5EF4-FFF2-40B4-BE49-F238E27FC236}">
                <a16:creationId xmlns:a16="http://schemas.microsoft.com/office/drawing/2014/main" id="{230CB00B-307D-4B4C-A2A5-7B1035ABFDB2}"/>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04718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9</a:t>
            </a:fld>
            <a:endParaRPr lang="en-AU"/>
          </a:p>
        </p:txBody>
      </p:sp>
      <p:sp>
        <p:nvSpPr>
          <p:cNvPr id="5" name="Date Placeholder 4">
            <a:extLst>
              <a:ext uri="{FF2B5EF4-FFF2-40B4-BE49-F238E27FC236}">
                <a16:creationId xmlns:a16="http://schemas.microsoft.com/office/drawing/2014/main" id="{230CB00B-307D-4B4C-A2A5-7B1035ABFDB2}"/>
              </a:ext>
            </a:extLst>
          </p:cNvPr>
          <p:cNvSpPr>
            <a:spLocks noGrp="1"/>
          </p:cNvSpPr>
          <p:nvPr>
            <p:ph type="dt" idx="1"/>
          </p:nvPr>
        </p:nvSpPr>
        <p:spPr/>
        <p:txBody>
          <a:bodyPr/>
          <a:lstStyle/>
          <a:p>
            <a:r>
              <a:rPr lang="en-AU"/>
              <a:t>20/06/2022</a:t>
            </a:r>
          </a:p>
        </p:txBody>
      </p:sp>
    </p:spTree>
    <p:extLst>
      <p:ext uri="{BB962C8B-B14F-4D97-AF65-F5344CB8AC3E}">
        <p14:creationId xmlns:p14="http://schemas.microsoft.com/office/powerpoint/2010/main" val="322330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6113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effectLst/>
              </a:defRPr>
            </a:lvl1pPr>
          </a:lstStyle>
          <a:p>
            <a:r>
              <a:rPr lang="en-AU"/>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9425" y="5900527"/>
            <a:ext cx="2399426"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a:t>Edit Master text styles</a:t>
            </a:r>
          </a:p>
          <a:p>
            <a:pPr lvl="1"/>
            <a:r>
              <a:rPr lang="en-US"/>
              <a:t>Second level</a:t>
            </a:r>
            <a:endParaRPr lang="en-AU"/>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a:t>Drag and drop image here or</a:t>
            </a:r>
            <a:br>
              <a:rPr lang="en-AU"/>
            </a:br>
            <a:r>
              <a:rPr lang="en-AU"/>
              <a:t>click icon below to add a picture</a:t>
            </a:r>
            <a:br>
              <a:rPr lang="en-AU"/>
            </a:br>
            <a:br>
              <a:rPr lang="en-AU"/>
            </a:br>
            <a:br>
              <a:rPr lang="en-AU"/>
            </a:br>
            <a:endParaRPr lang="en-AU"/>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623887" y="6092825"/>
            <a:ext cx="8208962" cy="323850"/>
          </a:xfrm>
        </p:spPr>
        <p:txBody>
          <a:bodyPr/>
          <a:lstStyle/>
          <a:p>
            <a:endParaRPr lang="en-AU"/>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86113" y="1628775"/>
            <a:ext cx="538200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a:t>Drag and drop image here or</a:t>
            </a:r>
            <a:br>
              <a:rPr lang="en-AU"/>
            </a:br>
            <a:r>
              <a:rPr lang="en-AU"/>
              <a:t>click icon below to add picture</a:t>
            </a:r>
            <a:br>
              <a:rPr lang="en-AU"/>
            </a:br>
            <a:br>
              <a:rPr lang="en-AU"/>
            </a:br>
            <a:br>
              <a:rPr lang="en-AU"/>
            </a:br>
            <a:br>
              <a:rPr lang="en-AU"/>
            </a:br>
            <a:endParaRPr lang="en-AU"/>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a:t>Drag and drop image here or</a:t>
            </a:r>
            <a:br>
              <a:rPr lang="en-AU"/>
            </a:br>
            <a:r>
              <a:rPr lang="en-AU"/>
              <a:t>click icon below to add a picture</a:t>
            </a:r>
            <a:br>
              <a:rPr lang="en-AU"/>
            </a:br>
            <a:br>
              <a:rPr lang="en-AU"/>
            </a:br>
            <a:br>
              <a:rPr lang="en-AU"/>
            </a:br>
            <a:endParaRPr lang="en-AU"/>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3"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solidFill>
                  <a:srgbClr val="0085AC"/>
                </a:solidFill>
              </a:defRPr>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0085AC"/>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0085AC"/>
                </a:solidFill>
              </a:defRPr>
            </a:lvl1pPr>
          </a:lstStyle>
          <a:p>
            <a:r>
              <a:rPr lang="en-AU"/>
              <a:t>Drag and drop image here or</a:t>
            </a:r>
            <a:br>
              <a:rPr lang="en-AU"/>
            </a:br>
            <a:r>
              <a:rPr lang="en-AU"/>
              <a:t>click icon below to add picture</a:t>
            </a:r>
            <a:br>
              <a:rPr lang="en-AU"/>
            </a:br>
            <a:br>
              <a:rPr lang="en-AU"/>
            </a:br>
            <a:br>
              <a:rPr lang="en-AU"/>
            </a:br>
            <a:endParaRPr lang="en-AU"/>
          </a:p>
        </p:txBody>
      </p:sp>
      <p:sp>
        <p:nvSpPr>
          <p:cNvPr id="2" name="Title 1"/>
          <p:cNvSpPr>
            <a:spLocks noGrp="1"/>
          </p:cNvSpPr>
          <p:nvPr>
            <p:ph type="ctrTitle"/>
          </p:nvPr>
        </p:nvSpPr>
        <p:spPr>
          <a:xfrm>
            <a:off x="622801" y="540000"/>
            <a:ext cx="3636462" cy="2387600"/>
          </a:xfrm>
        </p:spPr>
        <p:txBody>
          <a:bodyPr anchor="t">
            <a:noAutofit/>
          </a:bodyPr>
          <a:lstStyle>
            <a:lvl1pPr algn="l">
              <a:lnSpc>
                <a:spcPts val="4700"/>
              </a:lnSpc>
              <a:defRPr sz="4200"/>
            </a:lvl1pPr>
          </a:lstStyle>
          <a:p>
            <a:r>
              <a:rPr lang="en-US"/>
              <a:t>Click to edit Master title style</a:t>
            </a:r>
            <a:endParaRPr lang="en-AU"/>
          </a:p>
        </p:txBody>
      </p:sp>
      <p:sp>
        <p:nvSpPr>
          <p:cNvPr id="26" name="Footer Placeholder 25"/>
          <p:cNvSpPr>
            <a:spLocks noGrp="1"/>
          </p:cNvSpPr>
          <p:nvPr>
            <p:ph type="ftr" sz="quarter" idx="12"/>
          </p:nvPr>
        </p:nvSpPr>
        <p:spPr>
          <a:xfrm>
            <a:off x="622801" y="6092825"/>
            <a:ext cx="8281486" cy="323850"/>
          </a:xfrm>
        </p:spPr>
        <p:txBody>
          <a:bodyPr/>
          <a:lstStyle/>
          <a:p>
            <a:endParaRPr lang="en-AU"/>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3"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ts val="4700"/>
              </a:lnSpc>
              <a:defRPr sz="4200">
                <a:solidFill>
                  <a:srgbClr val="0085AC"/>
                </a:solidFill>
              </a:defRPr>
            </a:lvl1pPr>
          </a:lstStyle>
          <a:p>
            <a:r>
              <a:rPr lang="en-US"/>
              <a:t>Click to edit Master title style</a:t>
            </a:r>
            <a:endParaRPr lang="en-AU"/>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97280"/>
            <a:ext cx="12192000" cy="576072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313148" y="626343"/>
            <a:ext cx="2399426" cy="252000"/>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ts val="6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a:t>Edit Master text styles</a:t>
            </a:r>
            <a:endParaRPr lang="en-AU"/>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a:t>Click to edit Master title style</a:t>
            </a:r>
            <a:endParaRPr lang="en-AU"/>
          </a:p>
        </p:txBody>
      </p:sp>
      <p:sp>
        <p:nvSpPr>
          <p:cNvPr id="5" name="Footer Placeholder 4"/>
          <p:cNvSpPr>
            <a:spLocks noGrp="1"/>
          </p:cNvSpPr>
          <p:nvPr>
            <p:ph type="ftr" sz="quarter" idx="11"/>
          </p:nvPr>
        </p:nvSpPr>
        <p:spPr>
          <a:xfrm>
            <a:off x="623887" y="6092825"/>
            <a:ext cx="8208962" cy="323850"/>
          </a:xfrm>
        </p:spPr>
        <p:txBody>
          <a:bodyPr/>
          <a:lstStyle/>
          <a:p>
            <a:endParaRPr lang="en-AU"/>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0085AC"/>
                </a:solidFill>
              </a:defRPr>
            </a:lvl1pPr>
            <a:lvl2pPr>
              <a:defRPr>
                <a:solidFill>
                  <a:srgbClr val="0085AC"/>
                </a:solidFill>
              </a:defRPr>
            </a:lvl2pPr>
            <a:lvl3pPr>
              <a:defRPr>
                <a:solidFill>
                  <a:srgbClr val="0085AC"/>
                </a:solidFill>
              </a:defRPr>
            </a:lvl3pPr>
            <a:lvl4pPr>
              <a:defRPr>
                <a:solidFill>
                  <a:srgbClr val="0085AC"/>
                </a:solidFill>
              </a:defRPr>
            </a:lvl4pPr>
            <a:lvl5pPr>
              <a:defRPr>
                <a:solidFill>
                  <a:srgbClr val="0085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lvl3pPr>
              <a:lnSpc>
                <a:spcPts val="1600"/>
              </a:lnSpc>
              <a:defRPr/>
            </a:lvl3pPr>
            <a:lvl4pPr>
              <a:lnSpc>
                <a:spcPts val="1600"/>
              </a:lnSpc>
              <a:defRPr/>
            </a:lvl4pPr>
            <a:lvl5pPr>
              <a:lnSpc>
                <a:spcPts val="16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86113" y="1628775"/>
            <a:ext cx="538200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a:t>Drag and drop image here or</a:t>
            </a:r>
            <a:br>
              <a:rPr lang="en-AU"/>
            </a:br>
            <a:r>
              <a:rPr lang="en-AU"/>
              <a:t>click icon below to add picture</a:t>
            </a:r>
            <a:br>
              <a:rPr lang="en-AU"/>
            </a:br>
            <a:br>
              <a:rPr lang="en-AU"/>
            </a:br>
            <a:br>
              <a:rPr lang="en-AU"/>
            </a:br>
            <a:br>
              <a:rPr lang="en-AU"/>
            </a:br>
            <a:endParaRPr lang="en-AU"/>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85A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AU"/>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p:txStyles>
    <p:titleStyle>
      <a:lvl1pPr algn="l" defTabSz="914400" rtl="0" eaLnBrk="1" latinLnBrk="0" hangingPunct="1">
        <a:lnSpc>
          <a:spcPts val="47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ClrTx/>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0085AC"/>
        </a:buClr>
        <a:buFont typeface="+mj-lt"/>
        <a:buAutoNum type="arabicPeriod"/>
        <a:tabLst>
          <a:tab pos="0" algn="l"/>
          <a:tab pos="180000" algn="l"/>
          <a:tab pos="360000" algn="l"/>
          <a:tab pos="540000" algn="l"/>
          <a:tab pos="720000" algn="l"/>
          <a:tab pos="900000" algn="l"/>
        </a:tabLst>
        <a:defRPr sz="1200" b="0" kern="1200">
          <a:solidFill>
            <a:srgbClr val="0085AC"/>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0085AC"/>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sales.winaust.com.au/shop/beckenhamp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padlet.com/clairebaxtrem/8g46zvgwrb9x18g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479424" y="887744"/>
            <a:ext cx="5616575" cy="1827848"/>
          </a:xfrm>
        </p:spPr>
        <p:txBody>
          <a:bodyPr/>
          <a:lstStyle/>
          <a:p>
            <a:r>
              <a:rPr lang="en-AU">
                <a:solidFill>
                  <a:schemeClr val="bg1"/>
                </a:solidFill>
              </a:rPr>
              <a:t>Bring Your Own iPad (BYO iPad)</a:t>
            </a:r>
          </a:p>
        </p:txBody>
      </p:sp>
      <p:sp>
        <p:nvSpPr>
          <p:cNvPr id="5" name="Subtitle 4"/>
          <p:cNvSpPr>
            <a:spLocks noGrp="1"/>
          </p:cNvSpPr>
          <p:nvPr>
            <p:ph type="subTitle" idx="1"/>
          </p:nvPr>
        </p:nvSpPr>
        <p:spPr>
          <a:xfrm>
            <a:off x="479423" y="3199063"/>
            <a:ext cx="5616575" cy="1685092"/>
          </a:xfrm>
        </p:spPr>
        <p:txBody>
          <a:bodyPr/>
          <a:lstStyle/>
          <a:p>
            <a:r>
              <a:rPr lang="en-AU"/>
              <a:t>The BYO iPad Program at </a:t>
            </a:r>
          </a:p>
          <a:p>
            <a:r>
              <a:rPr lang="en-AU"/>
              <a:t>Beckenham Primary School</a:t>
            </a:r>
          </a:p>
          <a:p>
            <a:endParaRPr lang="en-AU"/>
          </a:p>
          <a:p>
            <a:r>
              <a:rPr lang="en-AU"/>
              <a:t>Parent Information Session</a:t>
            </a:r>
          </a:p>
          <a:p>
            <a:r>
              <a:rPr lang="en-AU"/>
              <a:t>2024</a:t>
            </a:r>
          </a:p>
        </p:txBody>
      </p:sp>
      <p:pic>
        <p:nvPicPr>
          <p:cNvPr id="10" name="Picture Placeholder 9" descr="A child in a red shirt&#10;&#10;Description automatically generated">
            <a:extLst>
              <a:ext uri="{FF2B5EF4-FFF2-40B4-BE49-F238E27FC236}">
                <a16:creationId xmlns:a16="http://schemas.microsoft.com/office/drawing/2014/main" id="{3E05CD94-E4CF-1618-DC1A-91C48562933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9342" b="9342"/>
          <a:stretch>
            <a:fillRect/>
          </a:stretch>
        </p:blipFill>
        <p:spPr>
          <a:xfrm>
            <a:off x="6578601" y="0"/>
            <a:ext cx="5613399" cy="6858000"/>
          </a:xfrm>
        </p:spPr>
      </p:pic>
      <p:pic>
        <p:nvPicPr>
          <p:cNvPr id="9" name="Picture 8" descr="Logo, company name&#10;&#10;Description automatically generated">
            <a:extLst>
              <a:ext uri="{FF2B5EF4-FFF2-40B4-BE49-F238E27FC236}">
                <a16:creationId xmlns:a16="http://schemas.microsoft.com/office/drawing/2014/main" id="{2FCF1576-6F71-42F3-A45C-BAFA00D5A6E1}"/>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4942837" y="2702229"/>
            <a:ext cx="2520696" cy="2880360"/>
          </a:xfrm>
          <a:prstGeom prst="rect">
            <a:avLst/>
          </a:prstGeom>
        </p:spPr>
      </p:pic>
    </p:spTree>
    <p:extLst>
      <p:ext uri="{BB962C8B-B14F-4D97-AF65-F5344CB8AC3E}">
        <p14:creationId xmlns:p14="http://schemas.microsoft.com/office/powerpoint/2010/main" val="4104337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sz="4400"/>
              <a:t>Support for a BYO iPad Program at Beckenham PS</a:t>
            </a:r>
          </a:p>
        </p:txBody>
      </p:sp>
      <p:sp>
        <p:nvSpPr>
          <p:cNvPr id="2" name="TextBox 1">
            <a:extLst>
              <a:ext uri="{FF2B5EF4-FFF2-40B4-BE49-F238E27FC236}">
                <a16:creationId xmlns:a16="http://schemas.microsoft.com/office/drawing/2014/main" id="{D6AE384B-82B0-4B5D-A726-0A8174B695BE}"/>
              </a:ext>
            </a:extLst>
          </p:cNvPr>
          <p:cNvSpPr txBox="1"/>
          <p:nvPr/>
        </p:nvSpPr>
        <p:spPr>
          <a:xfrm>
            <a:off x="623886" y="3181077"/>
            <a:ext cx="3675355" cy="1569660"/>
          </a:xfrm>
          <a:prstGeom prst="rect">
            <a:avLst/>
          </a:prstGeom>
          <a:noFill/>
        </p:spPr>
        <p:txBody>
          <a:bodyPr wrap="square" rtlCol="0">
            <a:spAutoFit/>
          </a:bodyPr>
          <a:lstStyle/>
          <a:p>
            <a:r>
              <a:rPr lang="en-AU" sz="2400" b="1" i="0">
                <a:solidFill>
                  <a:srgbClr val="242424"/>
                </a:solidFill>
                <a:effectLst/>
                <a:latin typeface="Arial" panose="020B0604020202020204" pitchFamily="34" charset="0"/>
                <a:cs typeface="Arial" panose="020B0604020202020204" pitchFamily="34" charset="0"/>
              </a:rPr>
              <a:t>Do you support a 1:1 BYOD iPad program for your child entering Years 4 to 6 next year?</a:t>
            </a:r>
            <a:endParaRPr lang="en-AU" sz="2400" b="1">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62F23280-9F34-4303-BCE4-57D4E323C0EF}"/>
              </a:ext>
            </a:extLst>
          </p:cNvPr>
          <p:cNvGraphicFramePr/>
          <p:nvPr>
            <p:extLst>
              <p:ext uri="{D42A27DB-BD31-4B8C-83A1-F6EECF244321}">
                <p14:modId xmlns:p14="http://schemas.microsoft.com/office/powerpoint/2010/main" val="2946081890"/>
              </p:ext>
            </p:extLst>
          </p:nvPr>
        </p:nvGraphicFramePr>
        <p:xfrm>
          <a:off x="4596939" y="2050753"/>
          <a:ext cx="7210869" cy="48072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482DAAC-1171-41A6-9B33-1FCF7FB866EF}"/>
              </a:ext>
            </a:extLst>
          </p:cNvPr>
          <p:cNvSpPr txBox="1"/>
          <p:nvPr/>
        </p:nvSpPr>
        <p:spPr>
          <a:xfrm>
            <a:off x="623886" y="2151596"/>
            <a:ext cx="6096000" cy="830997"/>
          </a:xfrm>
          <a:prstGeom prst="rect">
            <a:avLst/>
          </a:prstGeom>
          <a:noFill/>
        </p:spPr>
        <p:txBody>
          <a:bodyPr wrap="square">
            <a:spAutoFit/>
          </a:bodyPr>
          <a:lstStyle/>
          <a:p>
            <a:r>
              <a:rPr lang="en-AU" sz="2400" b="1">
                <a:solidFill>
                  <a:srgbClr val="7030A0"/>
                </a:solidFill>
              </a:rPr>
              <a:t>Parent Survey 2 2022</a:t>
            </a:r>
          </a:p>
          <a:p>
            <a:r>
              <a:rPr lang="en-AU" sz="2400">
                <a:solidFill>
                  <a:srgbClr val="7030A0"/>
                </a:solidFill>
              </a:rPr>
              <a:t>Years 3 to Year 5 Parents</a:t>
            </a:r>
            <a:endParaRPr lang="en-AU" sz="2400"/>
          </a:p>
        </p:txBody>
      </p:sp>
    </p:spTree>
    <p:extLst>
      <p:ext uri="{BB962C8B-B14F-4D97-AF65-F5344CB8AC3E}">
        <p14:creationId xmlns:p14="http://schemas.microsoft.com/office/powerpoint/2010/main" val="226305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sz="4400"/>
              <a:t>Program Equity</a:t>
            </a:r>
          </a:p>
        </p:txBody>
      </p:sp>
      <p:sp>
        <p:nvSpPr>
          <p:cNvPr id="11" name="Content Placeholder 10"/>
          <p:cNvSpPr>
            <a:spLocks noGrp="1"/>
          </p:cNvSpPr>
          <p:nvPr>
            <p:ph idx="1"/>
          </p:nvPr>
        </p:nvSpPr>
        <p:spPr>
          <a:xfrm>
            <a:off x="623887" y="1628775"/>
            <a:ext cx="10944225" cy="2002192"/>
          </a:xfrm>
        </p:spPr>
        <p:txBody>
          <a:bodyPr/>
          <a:lstStyle/>
          <a:p>
            <a:pPr lvl="3" indent="0">
              <a:buNone/>
            </a:pPr>
            <a:endParaRPr lang="en-AU" sz="2200" b="0"/>
          </a:p>
          <a:p>
            <a:pPr marL="285750" lvl="1" indent="-285750">
              <a:buFont typeface="Arial" panose="020B0604020202020204" pitchFamily="34" charset="0"/>
              <a:buChar char="•"/>
            </a:pPr>
            <a:endParaRPr lang="en-AU" sz="2400" b="0"/>
          </a:p>
        </p:txBody>
      </p:sp>
      <p:sp>
        <p:nvSpPr>
          <p:cNvPr id="2" name="TextBox 1">
            <a:extLst>
              <a:ext uri="{FF2B5EF4-FFF2-40B4-BE49-F238E27FC236}">
                <a16:creationId xmlns:a16="http://schemas.microsoft.com/office/drawing/2014/main" id="{76BD6AEA-8AEC-4B19-94F6-CC7212570905}"/>
              </a:ext>
            </a:extLst>
          </p:cNvPr>
          <p:cNvSpPr txBox="1"/>
          <p:nvPr/>
        </p:nvSpPr>
        <p:spPr>
          <a:xfrm>
            <a:off x="623886" y="4200430"/>
            <a:ext cx="10944226" cy="1384995"/>
          </a:xfrm>
          <a:prstGeom prst="rect">
            <a:avLst/>
          </a:prstGeom>
          <a:solidFill>
            <a:srgbClr val="FDC432"/>
          </a:solidFill>
          <a:effectLst>
            <a:outerShdw blurRad="50800" dist="38100" dir="2700000" algn="tl" rotWithShape="0">
              <a:prstClr val="black">
                <a:alpha val="40000"/>
              </a:prstClr>
            </a:outerShdw>
          </a:effectLst>
        </p:spPr>
        <p:txBody>
          <a:bodyPr wrap="square" rtlCol="0">
            <a:spAutoFit/>
          </a:bodyPr>
          <a:lstStyle/>
          <a:p>
            <a:pPr algn="ctr"/>
            <a:r>
              <a:rPr lang="en-AU" sz="2800" b="1"/>
              <a:t>The bigger equity question to be considered is whether students at Beckenham Primary School are receiving the same opportunity </a:t>
            </a:r>
            <a:br>
              <a:rPr lang="en-AU" sz="2800" b="1"/>
            </a:br>
            <a:r>
              <a:rPr lang="en-AU" sz="2800" b="1"/>
              <a:t>to access the curriculum as students at other ‘like schools’.</a:t>
            </a:r>
          </a:p>
        </p:txBody>
      </p:sp>
      <p:sp>
        <p:nvSpPr>
          <p:cNvPr id="3" name="Rectangle: Rounded Corners 2">
            <a:extLst>
              <a:ext uri="{FF2B5EF4-FFF2-40B4-BE49-F238E27FC236}">
                <a16:creationId xmlns:a16="http://schemas.microsoft.com/office/drawing/2014/main" id="{C1CF3D83-E942-4D05-A3E6-DD66D93A7748}"/>
              </a:ext>
            </a:extLst>
          </p:cNvPr>
          <p:cNvSpPr/>
          <p:nvPr/>
        </p:nvSpPr>
        <p:spPr>
          <a:xfrm>
            <a:off x="967264" y="2440678"/>
            <a:ext cx="3190240" cy="1229360"/>
          </a:xfrm>
          <a:prstGeom prst="roundRect">
            <a:avLst/>
          </a:prstGeom>
          <a:solidFill>
            <a:srgbClr val="3F2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Voluntary</a:t>
            </a:r>
          </a:p>
        </p:txBody>
      </p:sp>
      <p:sp>
        <p:nvSpPr>
          <p:cNvPr id="6" name="Rectangle: Rounded Corners 5">
            <a:extLst>
              <a:ext uri="{FF2B5EF4-FFF2-40B4-BE49-F238E27FC236}">
                <a16:creationId xmlns:a16="http://schemas.microsoft.com/office/drawing/2014/main" id="{684469D6-3DCD-4CD2-A8D8-C8630EAF6BE3}"/>
              </a:ext>
            </a:extLst>
          </p:cNvPr>
          <p:cNvSpPr/>
          <p:nvPr/>
        </p:nvSpPr>
        <p:spPr>
          <a:xfrm>
            <a:off x="4500880" y="2440678"/>
            <a:ext cx="3190240" cy="1229360"/>
          </a:xfrm>
          <a:prstGeom prst="roundRect">
            <a:avLst/>
          </a:prstGeom>
          <a:solidFill>
            <a:srgbClr val="008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Continue to use shared devices</a:t>
            </a:r>
          </a:p>
        </p:txBody>
      </p:sp>
      <p:sp>
        <p:nvSpPr>
          <p:cNvPr id="7" name="Rectangle: Rounded Corners 6">
            <a:extLst>
              <a:ext uri="{FF2B5EF4-FFF2-40B4-BE49-F238E27FC236}">
                <a16:creationId xmlns:a16="http://schemas.microsoft.com/office/drawing/2014/main" id="{71F40CBD-2658-4F34-A0B0-9136F225066E}"/>
              </a:ext>
            </a:extLst>
          </p:cNvPr>
          <p:cNvSpPr/>
          <p:nvPr/>
        </p:nvSpPr>
        <p:spPr>
          <a:xfrm>
            <a:off x="8034496" y="2440678"/>
            <a:ext cx="3190240" cy="1229360"/>
          </a:xfrm>
          <a:prstGeom prst="roundRect">
            <a:avLst/>
          </a:prstGeom>
          <a:solidFill>
            <a:srgbClr val="EE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Shared devices do not go home</a:t>
            </a:r>
          </a:p>
        </p:txBody>
      </p:sp>
    </p:spTree>
    <p:extLst>
      <p:ext uri="{BB962C8B-B14F-4D97-AF65-F5344CB8AC3E}">
        <p14:creationId xmlns:p14="http://schemas.microsoft.com/office/powerpoint/2010/main" val="109160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AU"/>
              <a:t>Orange Grove Primary School</a:t>
            </a:r>
            <a:br>
              <a:rPr lang="en-AU"/>
            </a:br>
            <a:r>
              <a:rPr lang="en-AU" sz="2000">
                <a:solidFill>
                  <a:srgbClr val="EE7202"/>
                </a:solidFill>
              </a:rPr>
              <a:t>Year 3 to Year 6 iPad BYOD Program</a:t>
            </a:r>
            <a:endParaRPr lang="en-AU">
              <a:solidFill>
                <a:srgbClr val="EE7202"/>
              </a:solidFill>
            </a:endParaRPr>
          </a:p>
        </p:txBody>
      </p:sp>
      <p:pic>
        <p:nvPicPr>
          <p:cNvPr id="3" name="Picture 2">
            <a:extLst>
              <a:ext uri="{FF2B5EF4-FFF2-40B4-BE49-F238E27FC236}">
                <a16:creationId xmlns:a16="http://schemas.microsoft.com/office/drawing/2014/main" id="{3D12D13A-9C2F-3F7C-78C3-EC4CA9AAA9D3}"/>
              </a:ext>
            </a:extLst>
          </p:cNvPr>
          <p:cNvPicPr>
            <a:picLocks noChangeAspect="1"/>
          </p:cNvPicPr>
          <p:nvPr/>
        </p:nvPicPr>
        <p:blipFill>
          <a:blip r:embed="rId3"/>
          <a:stretch>
            <a:fillRect/>
          </a:stretch>
        </p:blipFill>
        <p:spPr>
          <a:xfrm>
            <a:off x="542299" y="1369712"/>
            <a:ext cx="11107400" cy="4912287"/>
          </a:xfrm>
          <a:prstGeom prst="rect">
            <a:avLst/>
          </a:prstGeom>
        </p:spPr>
      </p:pic>
      <p:sp>
        <p:nvSpPr>
          <p:cNvPr id="10" name="Oval 9">
            <a:extLst>
              <a:ext uri="{FF2B5EF4-FFF2-40B4-BE49-F238E27FC236}">
                <a16:creationId xmlns:a16="http://schemas.microsoft.com/office/drawing/2014/main" id="{8FF347D9-D205-4B09-AABA-1310B85482BB}"/>
              </a:ext>
            </a:extLst>
          </p:cNvPr>
          <p:cNvSpPr/>
          <p:nvPr/>
        </p:nvSpPr>
        <p:spPr>
          <a:xfrm>
            <a:off x="4970075" y="2621280"/>
            <a:ext cx="1967173" cy="27066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6727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67BDE-CE00-13AC-8846-58710E57105A}"/>
              </a:ext>
            </a:extLst>
          </p:cNvPr>
          <p:cNvPicPr>
            <a:picLocks noChangeAspect="1"/>
          </p:cNvPicPr>
          <p:nvPr/>
        </p:nvPicPr>
        <p:blipFill>
          <a:blip r:embed="rId3"/>
          <a:stretch>
            <a:fillRect/>
          </a:stretch>
        </p:blipFill>
        <p:spPr>
          <a:xfrm>
            <a:off x="476149" y="1337641"/>
            <a:ext cx="10944226" cy="4843490"/>
          </a:xfrm>
          <a:prstGeom prst="rect">
            <a:avLst/>
          </a:prstGeom>
        </p:spPr>
      </p:pic>
      <p:sp>
        <p:nvSpPr>
          <p:cNvPr id="11" name="Title 10"/>
          <p:cNvSpPr>
            <a:spLocks noGrp="1"/>
          </p:cNvSpPr>
          <p:nvPr>
            <p:ph type="title"/>
          </p:nvPr>
        </p:nvSpPr>
        <p:spPr/>
        <p:txBody>
          <a:bodyPr/>
          <a:lstStyle/>
          <a:p>
            <a:r>
              <a:rPr lang="en-AU"/>
              <a:t>Bertram Primary School</a:t>
            </a:r>
            <a:br>
              <a:rPr lang="en-AU"/>
            </a:br>
            <a:r>
              <a:rPr lang="en-AU" sz="2000">
                <a:solidFill>
                  <a:srgbClr val="EE7202"/>
                </a:solidFill>
              </a:rPr>
              <a:t>Pre-Primary to Year 6 iPad BYOD Program</a:t>
            </a:r>
            <a:endParaRPr lang="en-AU">
              <a:solidFill>
                <a:srgbClr val="EE7202"/>
              </a:solidFill>
            </a:endParaRPr>
          </a:p>
        </p:txBody>
      </p:sp>
      <p:sp>
        <p:nvSpPr>
          <p:cNvPr id="10" name="Oval 9">
            <a:extLst>
              <a:ext uri="{FF2B5EF4-FFF2-40B4-BE49-F238E27FC236}">
                <a16:creationId xmlns:a16="http://schemas.microsoft.com/office/drawing/2014/main" id="{997B8CBF-3D52-4C05-B0F8-1260C150A86E}"/>
              </a:ext>
            </a:extLst>
          </p:cNvPr>
          <p:cNvSpPr/>
          <p:nvPr/>
        </p:nvSpPr>
        <p:spPr>
          <a:xfrm>
            <a:off x="4805779" y="2596424"/>
            <a:ext cx="1948589" cy="259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523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61CA2-5949-BB2A-6F85-287E5553AE15}"/>
              </a:ext>
            </a:extLst>
          </p:cNvPr>
          <p:cNvPicPr>
            <a:picLocks noChangeAspect="1"/>
          </p:cNvPicPr>
          <p:nvPr/>
        </p:nvPicPr>
        <p:blipFill>
          <a:blip r:embed="rId3"/>
          <a:stretch>
            <a:fillRect/>
          </a:stretch>
        </p:blipFill>
        <p:spPr>
          <a:xfrm>
            <a:off x="549381" y="1328929"/>
            <a:ext cx="11018731" cy="4775472"/>
          </a:xfrm>
          <a:prstGeom prst="rect">
            <a:avLst/>
          </a:prstGeom>
        </p:spPr>
      </p:pic>
      <p:sp>
        <p:nvSpPr>
          <p:cNvPr id="11" name="Title 10"/>
          <p:cNvSpPr>
            <a:spLocks noGrp="1"/>
          </p:cNvSpPr>
          <p:nvPr>
            <p:ph type="title"/>
          </p:nvPr>
        </p:nvSpPr>
        <p:spPr/>
        <p:txBody>
          <a:bodyPr/>
          <a:lstStyle/>
          <a:p>
            <a:r>
              <a:rPr lang="en-AU"/>
              <a:t>Beckenham Primary School</a:t>
            </a:r>
          </a:p>
        </p:txBody>
      </p:sp>
      <p:sp>
        <p:nvSpPr>
          <p:cNvPr id="10" name="Oval 9">
            <a:extLst>
              <a:ext uri="{FF2B5EF4-FFF2-40B4-BE49-F238E27FC236}">
                <a16:creationId xmlns:a16="http://schemas.microsoft.com/office/drawing/2014/main" id="{F2C24425-D20D-4D70-AE10-0A678253D48F}"/>
              </a:ext>
            </a:extLst>
          </p:cNvPr>
          <p:cNvSpPr/>
          <p:nvPr/>
        </p:nvSpPr>
        <p:spPr>
          <a:xfrm>
            <a:off x="4875261" y="2611108"/>
            <a:ext cx="1964451" cy="25095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594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2E691-B8B8-D624-99A2-A4472B40C4F2}"/>
              </a:ext>
            </a:extLst>
          </p:cNvPr>
          <p:cNvSpPr>
            <a:spLocks noGrp="1"/>
          </p:cNvSpPr>
          <p:nvPr>
            <p:ph type="body" sz="quarter" idx="10"/>
          </p:nvPr>
        </p:nvSpPr>
        <p:spPr/>
        <p:txBody>
          <a:bodyPr/>
          <a:lstStyle/>
          <a:p>
            <a:r>
              <a:rPr lang="en-AU"/>
              <a:t>Work Samples</a:t>
            </a:r>
          </a:p>
        </p:txBody>
      </p:sp>
    </p:spTree>
    <p:extLst>
      <p:ext uri="{BB962C8B-B14F-4D97-AF65-F5344CB8AC3E}">
        <p14:creationId xmlns:p14="http://schemas.microsoft.com/office/powerpoint/2010/main" val="313162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0040" y="1367280"/>
            <a:ext cx="4389120" cy="4123440"/>
          </a:xfrm>
        </p:spPr>
        <p:txBody>
          <a:bodyPr/>
          <a:lstStyle/>
          <a:p>
            <a:pPr>
              <a:lnSpc>
                <a:spcPct val="100000"/>
              </a:lnSpc>
            </a:pPr>
            <a:r>
              <a:rPr lang="en-AU" sz="6600">
                <a:solidFill>
                  <a:schemeClr val="bg1"/>
                </a:solidFill>
              </a:rPr>
              <a:t>Supplying an iPad</a:t>
            </a:r>
          </a:p>
        </p:txBody>
      </p:sp>
      <p:pic>
        <p:nvPicPr>
          <p:cNvPr id="11" name="Picture Placeholder 10" descr="A group of girls in red shirts&#10;&#10;Description automatically generated">
            <a:extLst>
              <a:ext uri="{FF2B5EF4-FFF2-40B4-BE49-F238E27FC236}">
                <a16:creationId xmlns:a16="http://schemas.microsoft.com/office/drawing/2014/main" id="{C98C3898-BD77-CBCD-9943-F5EDFEA1D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739" r="12739"/>
          <a:stretch>
            <a:fillRect/>
          </a:stretch>
        </p:blipFill>
        <p:spPr/>
      </p:pic>
    </p:spTree>
    <p:extLst>
      <p:ext uri="{BB962C8B-B14F-4D97-AF65-F5344CB8AC3E}">
        <p14:creationId xmlns:p14="http://schemas.microsoft.com/office/powerpoint/2010/main" val="302646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A73F-FF0C-4CE9-813A-5155A4C7682A}"/>
              </a:ext>
            </a:extLst>
          </p:cNvPr>
          <p:cNvSpPr>
            <a:spLocks noGrp="1"/>
          </p:cNvSpPr>
          <p:nvPr>
            <p:ph type="ctrTitle"/>
          </p:nvPr>
        </p:nvSpPr>
        <p:spPr>
          <a:xfrm>
            <a:off x="439920" y="379730"/>
            <a:ext cx="4985519" cy="1334520"/>
          </a:xfrm>
        </p:spPr>
        <p:txBody>
          <a:bodyPr/>
          <a:lstStyle/>
          <a:p>
            <a:r>
              <a:rPr lang="en-AU" sz="4000"/>
              <a:t>Option 1: </a:t>
            </a:r>
            <a:br>
              <a:rPr lang="en-AU" sz="4000"/>
            </a:br>
            <a:r>
              <a:rPr lang="en-AU" sz="4000"/>
              <a:t>Winthrop Australia</a:t>
            </a:r>
            <a:endParaRPr lang="en-AU"/>
          </a:p>
        </p:txBody>
      </p:sp>
      <p:sp>
        <p:nvSpPr>
          <p:cNvPr id="3" name="Footer Placeholder 2">
            <a:extLst>
              <a:ext uri="{FF2B5EF4-FFF2-40B4-BE49-F238E27FC236}">
                <a16:creationId xmlns:a16="http://schemas.microsoft.com/office/drawing/2014/main" id="{72F6D2F2-0824-48A3-9091-13676854B211}"/>
              </a:ext>
            </a:extLst>
          </p:cNvPr>
          <p:cNvSpPr>
            <a:spLocks noGrp="1"/>
          </p:cNvSpPr>
          <p:nvPr>
            <p:ph type="ftr" sz="quarter" idx="10"/>
          </p:nvPr>
        </p:nvSpPr>
        <p:spPr/>
        <p:txBody>
          <a:bodyPr/>
          <a:lstStyle/>
          <a:p>
            <a:endParaRPr lang="en-AU"/>
          </a:p>
        </p:txBody>
      </p:sp>
      <p:sp>
        <p:nvSpPr>
          <p:cNvPr id="4" name="Slide Number Placeholder 3">
            <a:extLst>
              <a:ext uri="{FF2B5EF4-FFF2-40B4-BE49-F238E27FC236}">
                <a16:creationId xmlns:a16="http://schemas.microsoft.com/office/drawing/2014/main" id="{E5FA1C64-B44E-4B77-8276-DB1F2DDD3030}"/>
              </a:ext>
            </a:extLst>
          </p:cNvPr>
          <p:cNvSpPr>
            <a:spLocks noGrp="1"/>
          </p:cNvSpPr>
          <p:nvPr>
            <p:ph type="sldNum" sz="quarter" idx="11"/>
          </p:nvPr>
        </p:nvSpPr>
        <p:spPr/>
        <p:txBody>
          <a:bodyPr/>
          <a:lstStyle/>
          <a:p>
            <a:fld id="{E595C882-8582-454A-BF69-6BA96094E026}" type="slidenum">
              <a:rPr lang="en-AU" smtClean="0"/>
              <a:pPr/>
              <a:t>17</a:t>
            </a:fld>
            <a:endParaRPr lang="en-AU"/>
          </a:p>
        </p:txBody>
      </p:sp>
      <p:sp>
        <p:nvSpPr>
          <p:cNvPr id="5" name="Rectangle 4">
            <a:extLst>
              <a:ext uri="{FF2B5EF4-FFF2-40B4-BE49-F238E27FC236}">
                <a16:creationId xmlns:a16="http://schemas.microsoft.com/office/drawing/2014/main" id="{8AB400A6-3320-482B-B494-2E018EFB6EAD}"/>
              </a:ext>
            </a:extLst>
          </p:cNvPr>
          <p:cNvSpPr/>
          <p:nvPr/>
        </p:nvSpPr>
        <p:spPr>
          <a:xfrm>
            <a:off x="0" y="2213282"/>
            <a:ext cx="6431280" cy="2062103"/>
          </a:xfrm>
          <a:prstGeom prst="rect">
            <a:avLst/>
          </a:prstGeom>
        </p:spPr>
        <p:txBody>
          <a:bodyPr wrap="square">
            <a:spAutoFit/>
          </a:bodyPr>
          <a:lstStyle/>
          <a:p>
            <a:pPr lvl="1"/>
            <a:r>
              <a:rPr lang="en-AU" sz="3200"/>
              <a:t>Beckenham Primary School has partnered with Winthrop Australia to provide iPads at a discounted price to the parent community. </a:t>
            </a:r>
            <a:endParaRPr lang="en-AU" sz="2000"/>
          </a:p>
        </p:txBody>
      </p:sp>
      <p:pic>
        <p:nvPicPr>
          <p:cNvPr id="6" name="Picture 5">
            <a:extLst>
              <a:ext uri="{FF2B5EF4-FFF2-40B4-BE49-F238E27FC236}">
                <a16:creationId xmlns:a16="http://schemas.microsoft.com/office/drawing/2014/main" id="{69B7AFB7-718F-4D9D-8D68-8C8E2AE2038F}"/>
              </a:ext>
            </a:extLst>
          </p:cNvPr>
          <p:cNvPicPr>
            <a:picLocks noChangeAspect="1"/>
          </p:cNvPicPr>
          <p:nvPr/>
        </p:nvPicPr>
        <p:blipFill>
          <a:blip r:embed="rId3"/>
          <a:stretch>
            <a:fillRect/>
          </a:stretch>
        </p:blipFill>
        <p:spPr>
          <a:xfrm>
            <a:off x="7757644" y="245626"/>
            <a:ext cx="4286596" cy="3368040"/>
          </a:xfrm>
          <a:prstGeom prst="rect">
            <a:avLst/>
          </a:prstGeom>
        </p:spPr>
      </p:pic>
      <p:sp>
        <p:nvSpPr>
          <p:cNvPr id="7" name="Rectangle 6">
            <a:extLst>
              <a:ext uri="{FF2B5EF4-FFF2-40B4-BE49-F238E27FC236}">
                <a16:creationId xmlns:a16="http://schemas.microsoft.com/office/drawing/2014/main" id="{DCAE3738-A518-47C2-B4FC-79313FDC69F4}"/>
              </a:ext>
            </a:extLst>
          </p:cNvPr>
          <p:cNvSpPr/>
          <p:nvPr/>
        </p:nvSpPr>
        <p:spPr>
          <a:xfrm>
            <a:off x="7820886" y="3244334"/>
            <a:ext cx="4160113" cy="369332"/>
          </a:xfrm>
          <a:prstGeom prst="rect">
            <a:avLst/>
          </a:prstGeom>
        </p:spPr>
        <p:txBody>
          <a:bodyPr wrap="none">
            <a:spAutoFit/>
          </a:bodyPr>
          <a:lstStyle/>
          <a:p>
            <a:r>
              <a:rPr lang="en-AU">
                <a:hlinkClick r:id="rId4"/>
              </a:rPr>
              <a:t>Shop Winthrop Australia (winaust.com.au)</a:t>
            </a:r>
            <a:endParaRPr lang="en-AU"/>
          </a:p>
        </p:txBody>
      </p:sp>
    </p:spTree>
    <p:extLst>
      <p:ext uri="{BB962C8B-B14F-4D97-AF65-F5344CB8AC3E}">
        <p14:creationId xmlns:p14="http://schemas.microsoft.com/office/powerpoint/2010/main" val="105492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A73F-FF0C-4CE9-813A-5155A4C7682A}"/>
              </a:ext>
            </a:extLst>
          </p:cNvPr>
          <p:cNvSpPr>
            <a:spLocks noGrp="1"/>
          </p:cNvSpPr>
          <p:nvPr>
            <p:ph type="ctrTitle"/>
          </p:nvPr>
        </p:nvSpPr>
        <p:spPr>
          <a:xfrm>
            <a:off x="439920" y="379730"/>
            <a:ext cx="4985519" cy="1334520"/>
          </a:xfrm>
        </p:spPr>
        <p:txBody>
          <a:bodyPr/>
          <a:lstStyle/>
          <a:p>
            <a:r>
              <a:rPr lang="en-AU" sz="4000"/>
              <a:t>Option 2: Source your own device</a:t>
            </a:r>
            <a:br>
              <a:rPr lang="en-AU" sz="4000"/>
            </a:br>
            <a:endParaRPr lang="en-AU"/>
          </a:p>
        </p:txBody>
      </p:sp>
      <p:sp>
        <p:nvSpPr>
          <p:cNvPr id="4" name="Slide Number Placeholder 3">
            <a:extLst>
              <a:ext uri="{FF2B5EF4-FFF2-40B4-BE49-F238E27FC236}">
                <a16:creationId xmlns:a16="http://schemas.microsoft.com/office/drawing/2014/main" id="{E5FA1C64-B44E-4B77-8276-DB1F2DDD3030}"/>
              </a:ext>
            </a:extLst>
          </p:cNvPr>
          <p:cNvSpPr>
            <a:spLocks noGrp="1"/>
          </p:cNvSpPr>
          <p:nvPr>
            <p:ph type="sldNum" sz="quarter" idx="11"/>
          </p:nvPr>
        </p:nvSpPr>
        <p:spPr/>
        <p:txBody>
          <a:bodyPr/>
          <a:lstStyle/>
          <a:p>
            <a:fld id="{E595C882-8582-454A-BF69-6BA96094E026}" type="slidenum">
              <a:rPr lang="en-AU" smtClean="0"/>
              <a:pPr/>
              <a:t>18</a:t>
            </a:fld>
            <a:endParaRPr lang="en-AU"/>
          </a:p>
        </p:txBody>
      </p:sp>
      <p:sp>
        <p:nvSpPr>
          <p:cNvPr id="5" name="Rectangle 4">
            <a:extLst>
              <a:ext uri="{FF2B5EF4-FFF2-40B4-BE49-F238E27FC236}">
                <a16:creationId xmlns:a16="http://schemas.microsoft.com/office/drawing/2014/main" id="{8AB400A6-3320-482B-B494-2E018EFB6EAD}"/>
              </a:ext>
            </a:extLst>
          </p:cNvPr>
          <p:cNvSpPr/>
          <p:nvPr/>
        </p:nvSpPr>
        <p:spPr>
          <a:xfrm>
            <a:off x="0" y="1756803"/>
            <a:ext cx="6431280" cy="584775"/>
          </a:xfrm>
          <a:prstGeom prst="rect">
            <a:avLst/>
          </a:prstGeom>
        </p:spPr>
        <p:txBody>
          <a:bodyPr wrap="square">
            <a:spAutoFit/>
          </a:bodyPr>
          <a:lstStyle/>
          <a:p>
            <a:pPr marL="914400" lvl="1" indent="-457200">
              <a:buFont typeface="Arial" panose="020B0604020202020204" pitchFamily="34" charset="0"/>
              <a:buChar char="•"/>
            </a:pPr>
            <a:r>
              <a:rPr lang="en-AU" sz="3200"/>
              <a:t>iPads brought from home </a:t>
            </a:r>
            <a:endParaRPr lang="en-AU" sz="2000"/>
          </a:p>
        </p:txBody>
      </p:sp>
      <p:sp>
        <p:nvSpPr>
          <p:cNvPr id="8" name="Rectangle 7">
            <a:extLst>
              <a:ext uri="{FF2B5EF4-FFF2-40B4-BE49-F238E27FC236}">
                <a16:creationId xmlns:a16="http://schemas.microsoft.com/office/drawing/2014/main" id="{C191E48F-8209-4393-8EC5-5346128B0793}"/>
              </a:ext>
            </a:extLst>
          </p:cNvPr>
          <p:cNvSpPr/>
          <p:nvPr/>
        </p:nvSpPr>
        <p:spPr>
          <a:xfrm>
            <a:off x="0" y="2339098"/>
            <a:ext cx="8503920" cy="584775"/>
          </a:xfrm>
          <a:prstGeom prst="rect">
            <a:avLst/>
          </a:prstGeom>
        </p:spPr>
        <p:txBody>
          <a:bodyPr wrap="square">
            <a:spAutoFit/>
          </a:bodyPr>
          <a:lstStyle/>
          <a:p>
            <a:pPr marL="914400" lvl="1" indent="-457200">
              <a:buFont typeface="Arial" panose="020B0604020202020204" pitchFamily="34" charset="0"/>
              <a:buChar char="•"/>
            </a:pPr>
            <a:r>
              <a:rPr lang="en-AU" sz="3200"/>
              <a:t>Buy the iPads from another retailer</a:t>
            </a:r>
            <a:endParaRPr lang="en-AU" sz="2000"/>
          </a:p>
        </p:txBody>
      </p:sp>
      <p:sp>
        <p:nvSpPr>
          <p:cNvPr id="14" name="TextBox 13">
            <a:extLst>
              <a:ext uri="{FF2B5EF4-FFF2-40B4-BE49-F238E27FC236}">
                <a16:creationId xmlns:a16="http://schemas.microsoft.com/office/drawing/2014/main" id="{FD2263D8-CA67-4BD5-BFF1-CB47679A70DE}"/>
              </a:ext>
            </a:extLst>
          </p:cNvPr>
          <p:cNvSpPr txBox="1"/>
          <p:nvPr/>
        </p:nvSpPr>
        <p:spPr>
          <a:xfrm>
            <a:off x="0" y="3176407"/>
            <a:ext cx="12192000" cy="769441"/>
          </a:xfrm>
          <a:prstGeom prst="rect">
            <a:avLst/>
          </a:prstGeom>
          <a:solidFill>
            <a:schemeClr val="tx1"/>
          </a:solidFill>
        </p:spPr>
        <p:txBody>
          <a:bodyPr wrap="square" rtlCol="0">
            <a:spAutoFit/>
          </a:bodyPr>
          <a:lstStyle/>
          <a:p>
            <a:pPr algn="ctr"/>
            <a:r>
              <a:rPr lang="en-AU" sz="4400" b="1">
                <a:solidFill>
                  <a:schemeClr val="bg1"/>
                </a:solidFill>
                <a:latin typeface="Arial" panose="020B0604020202020204" pitchFamily="34" charset="0"/>
                <a:cs typeface="Arial" panose="020B0604020202020204" pitchFamily="34" charset="0"/>
              </a:rPr>
              <a:t>MINIMUM REQUIREMENTS OF ALL iPads</a:t>
            </a:r>
          </a:p>
        </p:txBody>
      </p:sp>
      <p:sp>
        <p:nvSpPr>
          <p:cNvPr id="16" name="Rectangle 15">
            <a:extLst>
              <a:ext uri="{FF2B5EF4-FFF2-40B4-BE49-F238E27FC236}">
                <a16:creationId xmlns:a16="http://schemas.microsoft.com/office/drawing/2014/main" id="{1253FE4D-657F-4B0B-8FC9-19ED8F780921}"/>
              </a:ext>
            </a:extLst>
          </p:cNvPr>
          <p:cNvSpPr/>
          <p:nvPr/>
        </p:nvSpPr>
        <p:spPr>
          <a:xfrm>
            <a:off x="0" y="4138205"/>
            <a:ext cx="7985760" cy="584775"/>
          </a:xfrm>
          <a:prstGeom prst="rect">
            <a:avLst/>
          </a:prstGeom>
        </p:spPr>
        <p:txBody>
          <a:bodyPr wrap="square">
            <a:spAutoFit/>
          </a:bodyPr>
          <a:lstStyle/>
          <a:p>
            <a:pPr marL="914400" lvl="1" indent="-457200">
              <a:buFont typeface="Arial" panose="020B0604020202020204" pitchFamily="34" charset="0"/>
              <a:buChar char="•"/>
            </a:pPr>
            <a:r>
              <a:rPr lang="en-AU" sz="3200"/>
              <a:t>Can operate the latest </a:t>
            </a:r>
            <a:r>
              <a:rPr lang="en-AU" sz="3200" err="1"/>
              <a:t>iPadOS</a:t>
            </a:r>
            <a:r>
              <a:rPr lang="en-AU" sz="3200"/>
              <a:t> software </a:t>
            </a:r>
          </a:p>
        </p:txBody>
      </p:sp>
      <p:sp>
        <p:nvSpPr>
          <p:cNvPr id="9" name="TextBox 8">
            <a:extLst>
              <a:ext uri="{FF2B5EF4-FFF2-40B4-BE49-F238E27FC236}">
                <a16:creationId xmlns:a16="http://schemas.microsoft.com/office/drawing/2014/main" id="{D94990D8-EE94-49ED-AE59-6FE8364963FA}"/>
              </a:ext>
            </a:extLst>
          </p:cNvPr>
          <p:cNvSpPr txBox="1"/>
          <p:nvPr/>
        </p:nvSpPr>
        <p:spPr>
          <a:xfrm>
            <a:off x="0" y="4722980"/>
            <a:ext cx="6366294" cy="584775"/>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3200">
                <a:solidFill>
                  <a:prstClr val="black"/>
                </a:solidFill>
                <a:latin typeface="Calibri" panose="020F0502020204030204"/>
              </a:rPr>
              <a:t>64</a:t>
            </a:r>
            <a:r>
              <a:rPr kumimoji="0" lang="en-AU" sz="3200" b="0" i="0" u="none" strike="noStrike" kern="1200" cap="none" spc="0" normalizeH="0" baseline="0" noProof="0">
                <a:ln>
                  <a:noFill/>
                </a:ln>
                <a:solidFill>
                  <a:prstClr val="black"/>
                </a:solidFill>
                <a:effectLst/>
                <a:uLnTx/>
                <a:uFillTx/>
                <a:latin typeface="Calibri" panose="020F0502020204030204"/>
                <a:ea typeface="+mn-ea"/>
                <a:cs typeface="+mn-cs"/>
              </a:rPr>
              <a:t>GB of storage </a:t>
            </a:r>
          </a:p>
        </p:txBody>
      </p:sp>
      <p:sp>
        <p:nvSpPr>
          <p:cNvPr id="11" name="TextBox 10">
            <a:extLst>
              <a:ext uri="{FF2B5EF4-FFF2-40B4-BE49-F238E27FC236}">
                <a16:creationId xmlns:a16="http://schemas.microsoft.com/office/drawing/2014/main" id="{3AE8DFD4-57E5-47A6-A4A1-70B62D747731}"/>
              </a:ext>
            </a:extLst>
          </p:cNvPr>
          <p:cNvSpPr txBox="1"/>
          <p:nvPr/>
        </p:nvSpPr>
        <p:spPr>
          <a:xfrm>
            <a:off x="-2874" y="5268199"/>
            <a:ext cx="6098874" cy="1077218"/>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prstClr val="black"/>
                </a:solidFill>
                <a:effectLst/>
                <a:uLnTx/>
                <a:uFillTx/>
                <a:latin typeface="Calibri" panose="020F0502020204030204"/>
                <a:ea typeface="+mn-ea"/>
                <a:cs typeface="+mn-cs"/>
              </a:rPr>
              <a:t>The iPad mini is not deemed suitable by the Department</a:t>
            </a:r>
            <a:endParaRPr kumimoji="0" lang="en-AU"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2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animBg="1"/>
      <p:bldP spid="16"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See the source image">
            <a:extLst>
              <a:ext uri="{FF2B5EF4-FFF2-40B4-BE49-F238E27FC236}">
                <a16:creationId xmlns:a16="http://schemas.microsoft.com/office/drawing/2014/main" id="{4659801A-C5F3-42E2-BAAF-306816F6B0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22" b="18222"/>
          <a:stretch/>
        </p:blipFill>
        <p:spPr bwMode="auto">
          <a:xfrm>
            <a:off x="1855807" y="1202750"/>
            <a:ext cx="8480386" cy="53897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58217C57-44CB-4CE7-B0A8-388F8743BCFB}"/>
              </a:ext>
            </a:extLst>
          </p:cNvPr>
          <p:cNvSpPr/>
          <p:nvPr/>
        </p:nvSpPr>
        <p:spPr>
          <a:xfrm>
            <a:off x="1014504" y="3188507"/>
            <a:ext cx="10189116" cy="827168"/>
          </a:xfrm>
          <a:prstGeom prst="round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Parent/Carer has full control of their child/ren’s iPad!</a:t>
            </a:r>
          </a:p>
        </p:txBody>
      </p:sp>
      <p:sp>
        <p:nvSpPr>
          <p:cNvPr id="13" name="Rectangle: Rounded Corners 12">
            <a:extLst>
              <a:ext uri="{FF2B5EF4-FFF2-40B4-BE49-F238E27FC236}">
                <a16:creationId xmlns:a16="http://schemas.microsoft.com/office/drawing/2014/main" id="{992AABB4-9D84-49E2-9D7C-B91C5654704F}"/>
              </a:ext>
            </a:extLst>
          </p:cNvPr>
          <p:cNvSpPr/>
          <p:nvPr/>
        </p:nvSpPr>
        <p:spPr>
          <a:xfrm>
            <a:off x="1014504" y="2079676"/>
            <a:ext cx="10189116" cy="82716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bg1"/>
                </a:solidFill>
                <a:ea typeface="Calibri" panose="020F0502020204030204" pitchFamily="34" charset="0"/>
              </a:rPr>
              <a:t>Apple ID and Family Sharing = Parental Control!</a:t>
            </a:r>
          </a:p>
        </p:txBody>
      </p:sp>
      <p:sp>
        <p:nvSpPr>
          <p:cNvPr id="16" name="Title 9">
            <a:extLst>
              <a:ext uri="{FF2B5EF4-FFF2-40B4-BE49-F238E27FC236}">
                <a16:creationId xmlns:a16="http://schemas.microsoft.com/office/drawing/2014/main" id="{E93F3DAA-FE2D-4A6E-AA6D-BCA7D7A3B65F}"/>
              </a:ext>
            </a:extLst>
          </p:cNvPr>
          <p:cNvSpPr>
            <a:spLocks noGrp="1"/>
          </p:cNvSpPr>
          <p:nvPr>
            <p:ph type="title"/>
          </p:nvPr>
        </p:nvSpPr>
        <p:spPr>
          <a:xfrm>
            <a:off x="623886" y="576001"/>
            <a:ext cx="10944226" cy="873388"/>
          </a:xfrm>
        </p:spPr>
        <p:txBody>
          <a:bodyPr/>
          <a:lstStyle/>
          <a:p>
            <a:r>
              <a:rPr lang="en-AU" sz="4400"/>
              <a:t>Our iPad Program</a:t>
            </a:r>
          </a:p>
        </p:txBody>
      </p:sp>
      <p:sp>
        <p:nvSpPr>
          <p:cNvPr id="17" name="Content Placeholder 2">
            <a:extLst>
              <a:ext uri="{FF2B5EF4-FFF2-40B4-BE49-F238E27FC236}">
                <a16:creationId xmlns:a16="http://schemas.microsoft.com/office/drawing/2014/main" id="{86F8E2BA-8EEF-46D5-9D7A-090132678FA1}"/>
              </a:ext>
            </a:extLst>
          </p:cNvPr>
          <p:cNvSpPr txBox="1">
            <a:spLocks/>
          </p:cNvSpPr>
          <p:nvPr/>
        </p:nvSpPr>
        <p:spPr>
          <a:xfrm>
            <a:off x="623888" y="1277083"/>
            <a:ext cx="10944224" cy="51254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t>Apps and Family Control                                              Cost of apps = $25 max</a:t>
            </a:r>
          </a:p>
          <a:p>
            <a:endParaRPr lang="en-AU" sz="2000" b="0">
              <a:solidFill>
                <a:schemeClr val="tx1"/>
              </a:solidFill>
            </a:endParaRPr>
          </a:p>
        </p:txBody>
      </p:sp>
      <p:pic>
        <p:nvPicPr>
          <p:cNvPr id="3" name="Picture 2">
            <a:extLst>
              <a:ext uri="{FF2B5EF4-FFF2-40B4-BE49-F238E27FC236}">
                <a16:creationId xmlns:a16="http://schemas.microsoft.com/office/drawing/2014/main" id="{042286D1-DBDF-59A7-308B-C2F40C7F9139}"/>
              </a:ext>
            </a:extLst>
          </p:cNvPr>
          <p:cNvPicPr>
            <a:picLocks noChangeAspect="1"/>
          </p:cNvPicPr>
          <p:nvPr/>
        </p:nvPicPr>
        <p:blipFill rotWithShape="1">
          <a:blip r:embed="rId4"/>
          <a:srcRect l="6978" t="6685" r="6355" b="6687"/>
          <a:stretch/>
        </p:blipFill>
        <p:spPr>
          <a:xfrm>
            <a:off x="1014503" y="4329049"/>
            <a:ext cx="2137410" cy="2136472"/>
          </a:xfrm>
          <a:prstGeom prst="rect">
            <a:avLst/>
          </a:prstGeom>
        </p:spPr>
      </p:pic>
      <p:pic>
        <p:nvPicPr>
          <p:cNvPr id="5" name="Picture 4">
            <a:extLst>
              <a:ext uri="{FF2B5EF4-FFF2-40B4-BE49-F238E27FC236}">
                <a16:creationId xmlns:a16="http://schemas.microsoft.com/office/drawing/2014/main" id="{3BE2DF21-7A8C-2B4C-E1F7-82A2D6291E88}"/>
              </a:ext>
            </a:extLst>
          </p:cNvPr>
          <p:cNvPicPr>
            <a:picLocks noChangeAspect="1"/>
          </p:cNvPicPr>
          <p:nvPr/>
        </p:nvPicPr>
        <p:blipFill rotWithShape="1">
          <a:blip r:embed="rId5"/>
          <a:srcRect l="6711" t="5550" r="5822" b="6266"/>
          <a:stretch/>
        </p:blipFill>
        <p:spPr>
          <a:xfrm>
            <a:off x="9040089" y="4297338"/>
            <a:ext cx="2137410" cy="2154947"/>
          </a:xfrm>
          <a:prstGeom prst="rect">
            <a:avLst/>
          </a:prstGeom>
        </p:spPr>
      </p:pic>
    </p:spTree>
    <p:extLst>
      <p:ext uri="{BB962C8B-B14F-4D97-AF65-F5344CB8AC3E}">
        <p14:creationId xmlns:p14="http://schemas.microsoft.com/office/powerpoint/2010/main" val="6837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A640-14E9-449F-8A05-BA45179C9247}"/>
              </a:ext>
            </a:extLst>
          </p:cNvPr>
          <p:cNvSpPr>
            <a:spLocks noGrp="1"/>
          </p:cNvSpPr>
          <p:nvPr>
            <p:ph type="ctrTitle"/>
          </p:nvPr>
        </p:nvSpPr>
        <p:spPr>
          <a:xfrm>
            <a:off x="622800" y="540000"/>
            <a:ext cx="6119745" cy="3987176"/>
          </a:xfrm>
        </p:spPr>
        <p:txBody>
          <a:bodyPr/>
          <a:lstStyle/>
          <a:p>
            <a:pPr>
              <a:lnSpc>
                <a:spcPct val="100000"/>
              </a:lnSpc>
            </a:pPr>
            <a:r>
              <a:rPr lang="en-AU"/>
              <a:t>Any Questions?</a:t>
            </a:r>
            <a:br>
              <a:rPr lang="en-AU"/>
            </a:br>
            <a:br>
              <a:rPr lang="en-AU"/>
            </a:br>
            <a:r>
              <a:rPr lang="en-AU" sz="2400">
                <a:solidFill>
                  <a:schemeClr val="tx1"/>
                </a:solidFill>
              </a:rPr>
              <a:t>Scan the QR Code on your phone.</a:t>
            </a:r>
            <a:br>
              <a:rPr lang="en-AU" sz="2400">
                <a:solidFill>
                  <a:schemeClr val="tx1"/>
                </a:solidFill>
              </a:rPr>
            </a:br>
            <a:br>
              <a:rPr lang="en-AU" sz="2400">
                <a:solidFill>
                  <a:schemeClr val="tx1"/>
                </a:solidFill>
              </a:rPr>
            </a:br>
            <a:r>
              <a:rPr lang="en-AU" sz="2400" b="0">
                <a:solidFill>
                  <a:schemeClr val="tx1"/>
                </a:solidFill>
              </a:rPr>
              <a:t>If you have any questions during the presentation, ask them on your phone via Padlet and they will be answered at the end of the presentation. </a:t>
            </a:r>
            <a:endParaRPr lang="en-AU" b="0"/>
          </a:p>
        </p:txBody>
      </p:sp>
      <p:pic>
        <p:nvPicPr>
          <p:cNvPr id="3" name="Picture 2">
            <a:extLst>
              <a:ext uri="{FF2B5EF4-FFF2-40B4-BE49-F238E27FC236}">
                <a16:creationId xmlns:a16="http://schemas.microsoft.com/office/drawing/2014/main" id="{2EDC305B-C95C-44D4-920E-130C53573C0D}"/>
              </a:ext>
            </a:extLst>
          </p:cNvPr>
          <p:cNvPicPr>
            <a:picLocks noChangeAspect="1"/>
          </p:cNvPicPr>
          <p:nvPr/>
        </p:nvPicPr>
        <p:blipFill rotWithShape="1">
          <a:blip r:embed="rId3"/>
          <a:srcRect l="7998" t="9291" r="7618" b="9291"/>
          <a:stretch/>
        </p:blipFill>
        <p:spPr>
          <a:xfrm>
            <a:off x="7463789" y="1337310"/>
            <a:ext cx="4335755" cy="4183380"/>
          </a:xfrm>
          <a:prstGeom prst="rect">
            <a:avLst/>
          </a:prstGeom>
        </p:spPr>
      </p:pic>
    </p:spTree>
    <p:extLst>
      <p:ext uri="{BB962C8B-B14F-4D97-AF65-F5344CB8AC3E}">
        <p14:creationId xmlns:p14="http://schemas.microsoft.com/office/powerpoint/2010/main" val="41472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14168" y="332161"/>
            <a:ext cx="5881832" cy="873388"/>
          </a:xfrm>
        </p:spPr>
        <p:txBody>
          <a:bodyPr/>
          <a:lstStyle/>
          <a:p>
            <a:r>
              <a:rPr lang="en-AU" sz="4000"/>
              <a:t>Student Responsibility</a:t>
            </a:r>
          </a:p>
        </p:txBody>
      </p:sp>
      <p:pic>
        <p:nvPicPr>
          <p:cNvPr id="3" name="Picture 2">
            <a:extLst>
              <a:ext uri="{FF2B5EF4-FFF2-40B4-BE49-F238E27FC236}">
                <a16:creationId xmlns:a16="http://schemas.microsoft.com/office/drawing/2014/main" id="{9778E086-5991-E579-5BB5-BCF5D59B12C8}"/>
              </a:ext>
            </a:extLst>
          </p:cNvPr>
          <p:cNvPicPr>
            <a:picLocks noChangeAspect="1"/>
          </p:cNvPicPr>
          <p:nvPr/>
        </p:nvPicPr>
        <p:blipFill rotWithShape="1">
          <a:blip r:embed="rId3"/>
          <a:srcRect l="3554"/>
          <a:stretch/>
        </p:blipFill>
        <p:spPr>
          <a:xfrm>
            <a:off x="5718048" y="203644"/>
            <a:ext cx="4683882" cy="6654356"/>
          </a:xfrm>
          <a:prstGeom prst="rect">
            <a:avLst/>
          </a:prstGeom>
        </p:spPr>
      </p:pic>
    </p:spTree>
    <p:extLst>
      <p:ext uri="{BB962C8B-B14F-4D97-AF65-F5344CB8AC3E}">
        <p14:creationId xmlns:p14="http://schemas.microsoft.com/office/powerpoint/2010/main" val="25736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14168" y="332161"/>
            <a:ext cx="5881832" cy="873388"/>
          </a:xfrm>
        </p:spPr>
        <p:txBody>
          <a:bodyPr/>
          <a:lstStyle/>
          <a:p>
            <a:r>
              <a:rPr lang="en-AU" sz="4000"/>
              <a:t>Parent Responsibility</a:t>
            </a:r>
          </a:p>
        </p:txBody>
      </p:sp>
      <p:pic>
        <p:nvPicPr>
          <p:cNvPr id="13" name="Picture 12">
            <a:extLst>
              <a:ext uri="{FF2B5EF4-FFF2-40B4-BE49-F238E27FC236}">
                <a16:creationId xmlns:a16="http://schemas.microsoft.com/office/drawing/2014/main" id="{90B198F5-67C7-362F-5C4F-34D548AA88BE}"/>
              </a:ext>
            </a:extLst>
          </p:cNvPr>
          <p:cNvPicPr>
            <a:picLocks noChangeAspect="1"/>
          </p:cNvPicPr>
          <p:nvPr/>
        </p:nvPicPr>
        <p:blipFill>
          <a:blip r:embed="rId3"/>
          <a:stretch>
            <a:fillRect/>
          </a:stretch>
        </p:blipFill>
        <p:spPr>
          <a:xfrm>
            <a:off x="5519022" y="102606"/>
            <a:ext cx="4620989" cy="6755394"/>
          </a:xfrm>
          <a:prstGeom prst="rect">
            <a:avLst/>
          </a:prstGeom>
        </p:spPr>
      </p:pic>
    </p:spTree>
    <p:extLst>
      <p:ext uri="{BB962C8B-B14F-4D97-AF65-F5344CB8AC3E}">
        <p14:creationId xmlns:p14="http://schemas.microsoft.com/office/powerpoint/2010/main" val="173296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sz="4400"/>
              <a:t>School Responsibility</a:t>
            </a:r>
          </a:p>
        </p:txBody>
      </p:sp>
      <p:sp>
        <p:nvSpPr>
          <p:cNvPr id="2" name="Rectangle: Rounded Corners 1">
            <a:extLst>
              <a:ext uri="{FF2B5EF4-FFF2-40B4-BE49-F238E27FC236}">
                <a16:creationId xmlns:a16="http://schemas.microsoft.com/office/drawing/2014/main" id="{0441B177-6BF0-481B-94B3-4A54C880DC56}"/>
              </a:ext>
            </a:extLst>
          </p:cNvPr>
          <p:cNvSpPr/>
          <p:nvPr/>
        </p:nvSpPr>
        <p:spPr>
          <a:xfrm>
            <a:off x="182880" y="2407920"/>
            <a:ext cx="2800035" cy="1717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Staff Training </a:t>
            </a:r>
          </a:p>
        </p:txBody>
      </p:sp>
      <p:sp>
        <p:nvSpPr>
          <p:cNvPr id="5" name="Rectangle: Rounded Corners 4">
            <a:extLst>
              <a:ext uri="{FF2B5EF4-FFF2-40B4-BE49-F238E27FC236}">
                <a16:creationId xmlns:a16="http://schemas.microsoft.com/office/drawing/2014/main" id="{76741ADB-0CB1-4321-A290-DBC2BDA37AC9}"/>
              </a:ext>
            </a:extLst>
          </p:cNvPr>
          <p:cNvSpPr/>
          <p:nvPr/>
        </p:nvSpPr>
        <p:spPr>
          <a:xfrm>
            <a:off x="1617502" y="4297680"/>
            <a:ext cx="2800035" cy="1717040"/>
          </a:xfrm>
          <a:prstGeom prst="roundRect">
            <a:avLst/>
          </a:prstGeom>
          <a:solidFill>
            <a:srgbClr val="008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t>Provide safe storage during the day and closely monitor use.</a:t>
            </a:r>
          </a:p>
        </p:txBody>
      </p:sp>
      <p:sp>
        <p:nvSpPr>
          <p:cNvPr id="6" name="Rectangle: Rounded Corners 5">
            <a:extLst>
              <a:ext uri="{FF2B5EF4-FFF2-40B4-BE49-F238E27FC236}">
                <a16:creationId xmlns:a16="http://schemas.microsoft.com/office/drawing/2014/main" id="{517BA44B-4161-48A8-99C0-F7A81692E577}"/>
              </a:ext>
            </a:extLst>
          </p:cNvPr>
          <p:cNvSpPr/>
          <p:nvPr/>
        </p:nvSpPr>
        <p:spPr>
          <a:xfrm>
            <a:off x="3214685" y="2407920"/>
            <a:ext cx="2800035" cy="1717040"/>
          </a:xfrm>
          <a:prstGeom prst="roundRect">
            <a:avLst/>
          </a:prstGeom>
          <a:solidFill>
            <a:srgbClr val="FDC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a:t>Provide cyber safety</a:t>
            </a:r>
          </a:p>
        </p:txBody>
      </p:sp>
      <p:sp>
        <p:nvSpPr>
          <p:cNvPr id="7" name="Rectangle: Rounded Corners 6">
            <a:extLst>
              <a:ext uri="{FF2B5EF4-FFF2-40B4-BE49-F238E27FC236}">
                <a16:creationId xmlns:a16="http://schemas.microsoft.com/office/drawing/2014/main" id="{4461F03A-941E-4F98-8619-9EEE500A5164}"/>
              </a:ext>
            </a:extLst>
          </p:cNvPr>
          <p:cNvSpPr/>
          <p:nvPr/>
        </p:nvSpPr>
        <p:spPr>
          <a:xfrm>
            <a:off x="4614702" y="4297680"/>
            <a:ext cx="2800035" cy="1717040"/>
          </a:xfrm>
          <a:prstGeom prst="roundRect">
            <a:avLst/>
          </a:prstGeom>
          <a:solidFill>
            <a:srgbClr val="3F2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t>Deliver the Digital Technologies curriculum</a:t>
            </a:r>
          </a:p>
        </p:txBody>
      </p:sp>
      <p:sp>
        <p:nvSpPr>
          <p:cNvPr id="8" name="Rectangle: Rounded Corners 7">
            <a:extLst>
              <a:ext uri="{FF2B5EF4-FFF2-40B4-BE49-F238E27FC236}">
                <a16:creationId xmlns:a16="http://schemas.microsoft.com/office/drawing/2014/main" id="{3CE1A62A-1114-4354-8DF5-84B09A286CEE}"/>
              </a:ext>
            </a:extLst>
          </p:cNvPr>
          <p:cNvSpPr/>
          <p:nvPr/>
        </p:nvSpPr>
        <p:spPr>
          <a:xfrm>
            <a:off x="6211885" y="2407920"/>
            <a:ext cx="2800035" cy="1717040"/>
          </a:xfrm>
          <a:prstGeom prst="roundRect">
            <a:avLst/>
          </a:prstGeom>
          <a:solidFill>
            <a:srgbClr val="EE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t>Provide effective Wi-Fi and infrastructure</a:t>
            </a:r>
          </a:p>
        </p:txBody>
      </p:sp>
      <p:sp>
        <p:nvSpPr>
          <p:cNvPr id="9" name="Rectangle: Rounded Corners 8">
            <a:extLst>
              <a:ext uri="{FF2B5EF4-FFF2-40B4-BE49-F238E27FC236}">
                <a16:creationId xmlns:a16="http://schemas.microsoft.com/office/drawing/2014/main" id="{05D55A19-6938-41D6-8A09-890768678878}"/>
              </a:ext>
            </a:extLst>
          </p:cNvPr>
          <p:cNvSpPr/>
          <p:nvPr/>
        </p:nvSpPr>
        <p:spPr>
          <a:xfrm>
            <a:off x="7611902" y="4297680"/>
            <a:ext cx="2800035" cy="1717040"/>
          </a:xfrm>
          <a:prstGeom prst="round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t>Communicate with families to demonstrate how iPads are supporting learning and providing unique opportunities</a:t>
            </a:r>
          </a:p>
        </p:txBody>
      </p:sp>
      <p:sp>
        <p:nvSpPr>
          <p:cNvPr id="12" name="Rectangle: Rounded Corners 11">
            <a:extLst>
              <a:ext uri="{FF2B5EF4-FFF2-40B4-BE49-F238E27FC236}">
                <a16:creationId xmlns:a16="http://schemas.microsoft.com/office/drawing/2014/main" id="{ADAF0DDD-82AC-47C7-9E1E-3FF0A2A728F6}"/>
              </a:ext>
            </a:extLst>
          </p:cNvPr>
          <p:cNvSpPr/>
          <p:nvPr/>
        </p:nvSpPr>
        <p:spPr>
          <a:xfrm>
            <a:off x="9209085" y="2407920"/>
            <a:ext cx="2800035" cy="17170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a:t>Integrate ICT into the curriculum</a:t>
            </a:r>
          </a:p>
        </p:txBody>
      </p:sp>
    </p:spTree>
    <p:extLst>
      <p:ext uri="{BB962C8B-B14F-4D97-AF65-F5344CB8AC3E}">
        <p14:creationId xmlns:p14="http://schemas.microsoft.com/office/powerpoint/2010/main" val="31872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9425" y="1414580"/>
            <a:ext cx="6818522" cy="3370484"/>
          </a:xfrm>
        </p:spPr>
        <p:txBody>
          <a:bodyPr/>
          <a:lstStyle/>
          <a:p>
            <a:r>
              <a:rPr lang="en-AU">
                <a:solidFill>
                  <a:schemeClr val="bg1"/>
                </a:solidFill>
              </a:rPr>
              <a:t>Thank you</a:t>
            </a:r>
          </a:p>
          <a:p>
            <a:r>
              <a:rPr lang="en-AU" sz="3600" b="0">
                <a:solidFill>
                  <a:schemeClr val="bg1"/>
                </a:solidFill>
              </a:rPr>
              <a:t>Question time</a:t>
            </a:r>
          </a:p>
        </p:txBody>
      </p:sp>
      <p:pic>
        <p:nvPicPr>
          <p:cNvPr id="4" name="Picture 3" descr="Logo, company name&#10;&#10;Description automatically generated">
            <a:extLst>
              <a:ext uri="{FF2B5EF4-FFF2-40B4-BE49-F238E27FC236}">
                <a16:creationId xmlns:a16="http://schemas.microsoft.com/office/drawing/2014/main" id="{38F76070-4B40-4E0F-8B6B-2BE7A87CF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879" y="3605330"/>
            <a:ext cx="2520696" cy="2880360"/>
          </a:xfrm>
          <a:prstGeom prst="rect">
            <a:avLst/>
          </a:prstGeom>
        </p:spPr>
      </p:pic>
      <p:sp>
        <p:nvSpPr>
          <p:cNvPr id="3" name="Rectangle 2">
            <a:extLst>
              <a:ext uri="{FF2B5EF4-FFF2-40B4-BE49-F238E27FC236}">
                <a16:creationId xmlns:a16="http://schemas.microsoft.com/office/drawing/2014/main" id="{5B8BFBFC-E52B-4F0D-B68F-C71B5AD455C3}"/>
              </a:ext>
            </a:extLst>
          </p:cNvPr>
          <p:cNvSpPr/>
          <p:nvPr/>
        </p:nvSpPr>
        <p:spPr>
          <a:xfrm>
            <a:off x="281633" y="5870140"/>
            <a:ext cx="5247719" cy="369332"/>
          </a:xfrm>
          <a:prstGeom prst="rect">
            <a:avLst/>
          </a:prstGeom>
        </p:spPr>
        <p:txBody>
          <a:bodyPr wrap="none">
            <a:spAutoFit/>
          </a:bodyPr>
          <a:lstStyle/>
          <a:p>
            <a:r>
              <a:rPr lang="en-AU">
                <a:solidFill>
                  <a:srgbClr val="3F2B56"/>
                </a:solidFill>
                <a:hlinkClick r:id="rId4">
                  <a:extLst>
                    <a:ext uri="{A12FA001-AC4F-418D-AE19-62706E023703}">
                      <ahyp:hlinkClr xmlns:ahyp="http://schemas.microsoft.com/office/drawing/2018/hyperlinkcolor" val="tx"/>
                    </a:ext>
                  </a:extLst>
                </a:hlinkClick>
              </a:rPr>
              <a:t>https://padlet.com/clairebaxtrem/8g46zvgwrb9x18gt</a:t>
            </a:r>
            <a:r>
              <a:rPr lang="en-AU">
                <a:solidFill>
                  <a:srgbClr val="3F2B56"/>
                </a:solidFill>
              </a:rPr>
              <a:t> </a:t>
            </a:r>
          </a:p>
        </p:txBody>
      </p:sp>
    </p:spTree>
    <p:extLst>
      <p:ext uri="{BB962C8B-B14F-4D97-AF65-F5344CB8AC3E}">
        <p14:creationId xmlns:p14="http://schemas.microsoft.com/office/powerpoint/2010/main" val="21991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3887" y="576576"/>
            <a:ext cx="4620768" cy="1359821"/>
          </a:xfrm>
        </p:spPr>
        <p:txBody>
          <a:bodyPr/>
          <a:lstStyle/>
          <a:p>
            <a:r>
              <a:rPr lang="en-AU" sz="4000">
                <a:solidFill>
                  <a:schemeClr val="bg1"/>
                </a:solidFill>
              </a:rPr>
              <a:t>What is </a:t>
            </a:r>
            <a:br>
              <a:rPr lang="en-AU" sz="4000">
                <a:solidFill>
                  <a:schemeClr val="bg1"/>
                </a:solidFill>
              </a:rPr>
            </a:br>
            <a:r>
              <a:rPr lang="en-AU" sz="4000">
                <a:solidFill>
                  <a:schemeClr val="bg1"/>
                </a:solidFill>
              </a:rPr>
              <a:t>BYO iPad?</a:t>
            </a:r>
            <a:endParaRPr lang="en-AU">
              <a:solidFill>
                <a:schemeClr val="bg1"/>
              </a:solidFill>
            </a:endParaRPr>
          </a:p>
        </p:txBody>
      </p:sp>
      <p:sp>
        <p:nvSpPr>
          <p:cNvPr id="7" name="Content Placeholder 10">
            <a:extLst>
              <a:ext uri="{FF2B5EF4-FFF2-40B4-BE49-F238E27FC236}">
                <a16:creationId xmlns:a16="http://schemas.microsoft.com/office/drawing/2014/main" id="{A3FE9EEF-FFE1-49C5-84AB-BFF8F453E9F7}"/>
              </a:ext>
            </a:extLst>
          </p:cNvPr>
          <p:cNvSpPr txBox="1">
            <a:spLocks/>
          </p:cNvSpPr>
          <p:nvPr/>
        </p:nvSpPr>
        <p:spPr>
          <a:xfrm>
            <a:off x="623887" y="2112885"/>
            <a:ext cx="3635376" cy="4319264"/>
          </a:xfrm>
          <a:prstGeom prst="rect">
            <a:avLst/>
          </a:prstGeom>
        </p:spPr>
        <p:txBody>
          <a:bodyPr/>
          <a:lstStyle>
            <a:lvl1pPr marL="0" indent="0" algn="l" defTabSz="914400" rtl="0" eaLnBrk="1" latinLnBrk="0" hangingPunct="1">
              <a:lnSpc>
                <a:spcPct val="90000"/>
              </a:lnSpc>
              <a:spcBef>
                <a:spcPts val="1000"/>
              </a:spcBef>
              <a:spcAft>
                <a:spcPts val="1000"/>
              </a:spcAft>
              <a:buClrTx/>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2400" b="0" i="1">
                <a:solidFill>
                  <a:schemeClr val="bg1"/>
                </a:solidFill>
              </a:rPr>
              <a:t>BYO iPad refers to students bringing a personally owned device to school for the purpose of learning. </a:t>
            </a:r>
          </a:p>
          <a:p>
            <a:pPr lvl="1"/>
            <a:r>
              <a:rPr lang="en-AU" sz="2400" b="0" i="1">
                <a:solidFill>
                  <a:schemeClr val="bg1"/>
                </a:solidFill>
              </a:rPr>
              <a:t>A personally owned device is any technology device brought into the school and is owned by a student or the student’s family.</a:t>
            </a:r>
          </a:p>
        </p:txBody>
      </p:sp>
      <p:pic>
        <p:nvPicPr>
          <p:cNvPr id="12" name="Picture Placeholder 11" descr="A child and child in blue shirts looking at a tablet&#10;&#10;Description automatically generated">
            <a:extLst>
              <a:ext uri="{FF2B5EF4-FFF2-40B4-BE49-F238E27FC236}">
                <a16:creationId xmlns:a16="http://schemas.microsoft.com/office/drawing/2014/main" id="{C5D4371A-187E-6122-4A87-85341FADA14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2800" r="12800"/>
          <a:stretch>
            <a:fillRect/>
          </a:stretch>
        </p:blipFill>
        <p:spPr/>
      </p:pic>
    </p:spTree>
    <p:extLst>
      <p:ext uri="{BB962C8B-B14F-4D97-AF65-F5344CB8AC3E}">
        <p14:creationId xmlns:p14="http://schemas.microsoft.com/office/powerpoint/2010/main" val="89837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0E60-F874-4614-A861-0026CF3220F5}"/>
              </a:ext>
            </a:extLst>
          </p:cNvPr>
          <p:cNvSpPr>
            <a:spLocks noGrp="1"/>
          </p:cNvSpPr>
          <p:nvPr>
            <p:ph type="title"/>
          </p:nvPr>
        </p:nvSpPr>
        <p:spPr/>
        <p:txBody>
          <a:bodyPr/>
          <a:lstStyle/>
          <a:p>
            <a:r>
              <a:rPr lang="en-AU" sz="4800"/>
              <a:t>Why BYO iPad? </a:t>
            </a:r>
          </a:p>
        </p:txBody>
      </p:sp>
      <p:sp>
        <p:nvSpPr>
          <p:cNvPr id="3" name="Content Placeholder 2">
            <a:extLst>
              <a:ext uri="{FF2B5EF4-FFF2-40B4-BE49-F238E27FC236}">
                <a16:creationId xmlns:a16="http://schemas.microsoft.com/office/drawing/2014/main" id="{D8A57C7E-9173-4CF0-BBB4-BEFAA388C4C2}"/>
              </a:ext>
            </a:extLst>
          </p:cNvPr>
          <p:cNvSpPr>
            <a:spLocks noGrp="1"/>
          </p:cNvSpPr>
          <p:nvPr>
            <p:ph sz="half" idx="1"/>
          </p:nvPr>
        </p:nvSpPr>
        <p:spPr>
          <a:xfrm>
            <a:off x="623886" y="1804708"/>
            <a:ext cx="10394634" cy="1114425"/>
          </a:xfrm>
        </p:spPr>
        <p:txBody>
          <a:bodyPr/>
          <a:lstStyle/>
          <a:p>
            <a:pPr marL="571500" indent="-571500">
              <a:buFont typeface="Arial" panose="020B0604020202020204" pitchFamily="34" charset="0"/>
              <a:buChar char="•"/>
            </a:pPr>
            <a:r>
              <a:rPr lang="en-AU" sz="4000">
                <a:solidFill>
                  <a:schemeClr val="tx1"/>
                </a:solidFill>
              </a:rPr>
              <a:t>To enhance learning through the use of readily available technology.</a:t>
            </a:r>
          </a:p>
          <a:p>
            <a:endParaRPr lang="en-AU" sz="3200">
              <a:solidFill>
                <a:schemeClr val="tx1"/>
              </a:solidFill>
            </a:endParaRPr>
          </a:p>
          <a:p>
            <a:endParaRPr lang="en-AU"/>
          </a:p>
        </p:txBody>
      </p:sp>
      <p:sp>
        <p:nvSpPr>
          <p:cNvPr id="6" name="Content Placeholder 2">
            <a:extLst>
              <a:ext uri="{FF2B5EF4-FFF2-40B4-BE49-F238E27FC236}">
                <a16:creationId xmlns:a16="http://schemas.microsoft.com/office/drawing/2014/main" id="{28D544DB-4980-4A3B-A897-A1C1686237E9}"/>
              </a:ext>
            </a:extLst>
          </p:cNvPr>
          <p:cNvSpPr txBox="1">
            <a:spLocks/>
          </p:cNvSpPr>
          <p:nvPr/>
        </p:nvSpPr>
        <p:spPr>
          <a:xfrm>
            <a:off x="554166" y="3682559"/>
            <a:ext cx="9976674" cy="7045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AU" sz="4000">
                <a:solidFill>
                  <a:schemeClr val="tx1"/>
                </a:solidFill>
              </a:rPr>
              <a:t>Allowing access to devices. </a:t>
            </a:r>
          </a:p>
          <a:p>
            <a:endParaRPr lang="en-AU" sz="3200">
              <a:solidFill>
                <a:schemeClr val="tx1"/>
              </a:solidFill>
            </a:endParaRPr>
          </a:p>
          <a:p>
            <a:endParaRPr lang="en-AU"/>
          </a:p>
        </p:txBody>
      </p:sp>
      <p:sp>
        <p:nvSpPr>
          <p:cNvPr id="7" name="Content Placeholder 2">
            <a:extLst>
              <a:ext uri="{FF2B5EF4-FFF2-40B4-BE49-F238E27FC236}">
                <a16:creationId xmlns:a16="http://schemas.microsoft.com/office/drawing/2014/main" id="{7EE0B048-E0C6-4A43-BA24-ACA128412276}"/>
              </a:ext>
            </a:extLst>
          </p:cNvPr>
          <p:cNvSpPr txBox="1">
            <a:spLocks/>
          </p:cNvSpPr>
          <p:nvPr/>
        </p:nvSpPr>
        <p:spPr>
          <a:xfrm>
            <a:off x="554166" y="5053292"/>
            <a:ext cx="11013946" cy="7045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AU" sz="4000">
                <a:solidFill>
                  <a:schemeClr val="tx1"/>
                </a:solidFill>
              </a:rPr>
              <a:t>Catering for flexible learning opportunities. </a:t>
            </a:r>
          </a:p>
          <a:p>
            <a:endParaRPr lang="en-AU" sz="3200">
              <a:solidFill>
                <a:schemeClr val="tx1"/>
              </a:solidFill>
            </a:endParaRPr>
          </a:p>
          <a:p>
            <a:endParaRPr lang="en-AU"/>
          </a:p>
        </p:txBody>
      </p:sp>
    </p:spTree>
    <p:extLst>
      <p:ext uri="{BB962C8B-B14F-4D97-AF65-F5344CB8AC3E}">
        <p14:creationId xmlns:p14="http://schemas.microsoft.com/office/powerpoint/2010/main" val="41876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ee the source image">
            <a:extLst>
              <a:ext uri="{FF2B5EF4-FFF2-40B4-BE49-F238E27FC236}">
                <a16:creationId xmlns:a16="http://schemas.microsoft.com/office/drawing/2014/main" id="{23BF615F-D8D5-446F-9146-0D4F598FFE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22" b="18222"/>
          <a:stretch/>
        </p:blipFill>
        <p:spPr bwMode="auto">
          <a:xfrm>
            <a:off x="1855807" y="1202750"/>
            <a:ext cx="8480386" cy="538975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AU" sz="4400"/>
              <a:t>Our iPad Program</a:t>
            </a:r>
          </a:p>
        </p:txBody>
      </p:sp>
      <p:sp>
        <p:nvSpPr>
          <p:cNvPr id="3" name="Content Placeholder 2">
            <a:extLst>
              <a:ext uri="{FF2B5EF4-FFF2-40B4-BE49-F238E27FC236}">
                <a16:creationId xmlns:a16="http://schemas.microsoft.com/office/drawing/2014/main" id="{C77B979F-9A15-485A-96D7-94A9AD5BBACE}"/>
              </a:ext>
            </a:extLst>
          </p:cNvPr>
          <p:cNvSpPr>
            <a:spLocks noGrp="1"/>
          </p:cNvSpPr>
          <p:nvPr>
            <p:ph idx="1"/>
          </p:nvPr>
        </p:nvSpPr>
        <p:spPr>
          <a:xfrm>
            <a:off x="623888" y="1277083"/>
            <a:ext cx="9736354" cy="512541"/>
          </a:xfrm>
        </p:spPr>
        <p:txBody>
          <a:bodyPr/>
          <a:lstStyle/>
          <a:p>
            <a:r>
              <a:rPr lang="en-AU" sz="2400"/>
              <a:t>Why not continue with our current model?</a:t>
            </a:r>
          </a:p>
          <a:p>
            <a:endParaRPr lang="en-AU" sz="2000" b="0">
              <a:solidFill>
                <a:schemeClr val="tx1"/>
              </a:solidFill>
            </a:endParaRPr>
          </a:p>
        </p:txBody>
      </p:sp>
      <p:sp>
        <p:nvSpPr>
          <p:cNvPr id="2" name="Oval 1">
            <a:extLst>
              <a:ext uri="{FF2B5EF4-FFF2-40B4-BE49-F238E27FC236}">
                <a16:creationId xmlns:a16="http://schemas.microsoft.com/office/drawing/2014/main" id="{297DC869-3EFF-494D-96AA-7566BB0962B8}"/>
              </a:ext>
            </a:extLst>
          </p:cNvPr>
          <p:cNvSpPr/>
          <p:nvPr/>
        </p:nvSpPr>
        <p:spPr>
          <a:xfrm>
            <a:off x="623887" y="2861268"/>
            <a:ext cx="2057974" cy="2057974"/>
          </a:xfrm>
          <a:prstGeom prst="ellipse">
            <a:avLst/>
          </a:prstGeom>
          <a:solidFill>
            <a:srgbClr val="AB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a:t>Always Connected</a:t>
            </a:r>
          </a:p>
        </p:txBody>
      </p:sp>
      <p:sp>
        <p:nvSpPr>
          <p:cNvPr id="5" name="Oval 4">
            <a:extLst>
              <a:ext uri="{FF2B5EF4-FFF2-40B4-BE49-F238E27FC236}">
                <a16:creationId xmlns:a16="http://schemas.microsoft.com/office/drawing/2014/main" id="{C021650C-E0BF-4CED-BCBA-070A62527E9F}"/>
              </a:ext>
            </a:extLst>
          </p:cNvPr>
          <p:cNvSpPr/>
          <p:nvPr/>
        </p:nvSpPr>
        <p:spPr>
          <a:xfrm>
            <a:off x="2799928" y="2861268"/>
            <a:ext cx="2057974" cy="2057974"/>
          </a:xfrm>
          <a:prstGeom prst="ellipse">
            <a:avLst/>
          </a:prstGeom>
          <a:solidFill>
            <a:srgbClr val="FDC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a:t>Private &amp; Secure</a:t>
            </a:r>
          </a:p>
        </p:txBody>
      </p:sp>
      <p:sp>
        <p:nvSpPr>
          <p:cNvPr id="6" name="Oval 5">
            <a:extLst>
              <a:ext uri="{FF2B5EF4-FFF2-40B4-BE49-F238E27FC236}">
                <a16:creationId xmlns:a16="http://schemas.microsoft.com/office/drawing/2014/main" id="{C7F9BC4E-9944-4B1F-A756-D5FE1AF3131C}"/>
              </a:ext>
            </a:extLst>
          </p:cNvPr>
          <p:cNvSpPr/>
          <p:nvPr/>
        </p:nvSpPr>
        <p:spPr>
          <a:xfrm>
            <a:off x="4975969" y="2861268"/>
            <a:ext cx="2057974" cy="2057974"/>
          </a:xfrm>
          <a:prstGeom prst="ellipse">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a:t>ICT Skills and efficiency</a:t>
            </a:r>
          </a:p>
        </p:txBody>
      </p:sp>
      <p:sp>
        <p:nvSpPr>
          <p:cNvPr id="7" name="Oval 6">
            <a:extLst>
              <a:ext uri="{FF2B5EF4-FFF2-40B4-BE49-F238E27FC236}">
                <a16:creationId xmlns:a16="http://schemas.microsoft.com/office/drawing/2014/main" id="{244E0C86-48B2-497C-8E0A-52FCF1DB630D}"/>
              </a:ext>
            </a:extLst>
          </p:cNvPr>
          <p:cNvSpPr/>
          <p:nvPr/>
        </p:nvSpPr>
        <p:spPr>
          <a:xfrm>
            <a:off x="7152010" y="2861268"/>
            <a:ext cx="2057974" cy="2057974"/>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a:t>Promotes Responsible and ethical behaviour</a:t>
            </a:r>
          </a:p>
        </p:txBody>
      </p:sp>
      <p:sp>
        <p:nvSpPr>
          <p:cNvPr id="8" name="Oval 7">
            <a:extLst>
              <a:ext uri="{FF2B5EF4-FFF2-40B4-BE49-F238E27FC236}">
                <a16:creationId xmlns:a16="http://schemas.microsoft.com/office/drawing/2014/main" id="{60398EBD-0F20-499B-BA7D-56AE39389773}"/>
              </a:ext>
            </a:extLst>
          </p:cNvPr>
          <p:cNvSpPr/>
          <p:nvPr/>
        </p:nvSpPr>
        <p:spPr>
          <a:xfrm>
            <a:off x="9328051" y="2861268"/>
            <a:ext cx="2057974" cy="2057974"/>
          </a:xfrm>
          <a:prstGeom prst="ellipse">
            <a:avLst/>
          </a:prstGeom>
          <a:solidFill>
            <a:srgbClr val="EE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a:t>Classroom and home</a:t>
            </a:r>
          </a:p>
        </p:txBody>
      </p:sp>
    </p:spTree>
    <p:extLst>
      <p:ext uri="{BB962C8B-B14F-4D97-AF65-F5344CB8AC3E}">
        <p14:creationId xmlns:p14="http://schemas.microsoft.com/office/powerpoint/2010/main" val="36899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965430" y="629268"/>
            <a:ext cx="6586491" cy="1286160"/>
          </a:xfrm>
        </p:spPr>
        <p:txBody>
          <a:bodyPr anchor="b">
            <a:normAutofit/>
          </a:bodyPr>
          <a:lstStyle/>
          <a:p>
            <a:r>
              <a:rPr lang="en-AU" sz="4400"/>
              <a:t>Educational Context</a:t>
            </a:r>
          </a:p>
        </p:txBody>
      </p:sp>
      <p:sp>
        <p:nvSpPr>
          <p:cNvPr id="11" name="Content Placeholder 10"/>
          <p:cNvSpPr>
            <a:spLocks noGrp="1"/>
          </p:cNvSpPr>
          <p:nvPr>
            <p:ph idx="1"/>
          </p:nvPr>
        </p:nvSpPr>
        <p:spPr>
          <a:xfrm>
            <a:off x="4965431" y="2438400"/>
            <a:ext cx="6586489" cy="3785419"/>
          </a:xfrm>
        </p:spPr>
        <p:txBody>
          <a:bodyPr>
            <a:normAutofit/>
          </a:bodyPr>
          <a:lstStyle/>
          <a:p>
            <a:pPr lvl="1"/>
            <a:r>
              <a:rPr lang="en-AU" sz="3200"/>
              <a:t>ICT General Capabilities in our Classrooms</a:t>
            </a:r>
          </a:p>
          <a:p>
            <a:pPr lvl="1"/>
            <a:r>
              <a:rPr lang="en-AU" sz="3200" b="0"/>
              <a:t>The Western Australian Curriculum Information and Communication Technology (ICT) Capability that all teachers integrate across learning areas.</a:t>
            </a:r>
            <a:endParaRPr lang="en-AU" sz="3200"/>
          </a:p>
          <a:p>
            <a:pPr lvl="2"/>
            <a:endParaRPr lang="en-AU" sz="1700" b="0"/>
          </a:p>
        </p:txBody>
      </p:sp>
      <p:pic>
        <p:nvPicPr>
          <p:cNvPr id="3" name="Picture 2" descr="Diagram&#10;&#10;Description automatically generated">
            <a:extLst>
              <a:ext uri="{FF2B5EF4-FFF2-40B4-BE49-F238E27FC236}">
                <a16:creationId xmlns:a16="http://schemas.microsoft.com/office/drawing/2014/main" id="{02DC2FB2-3268-4F53-A1E7-8681853AB7A4}"/>
              </a:ext>
            </a:extLst>
          </p:cNvPr>
          <p:cNvPicPr>
            <a:picLocks noChangeAspect="1"/>
          </p:cNvPicPr>
          <p:nvPr/>
        </p:nvPicPr>
        <p:blipFill rotWithShape="1">
          <a:blip r:embed="rId3">
            <a:extLst>
              <a:ext uri="{28A0092B-C50C-407E-A947-70E740481C1C}">
                <a14:useLocalDpi xmlns:a14="http://schemas.microsoft.com/office/drawing/2010/main" val="0"/>
              </a:ext>
            </a:extLst>
          </a:blip>
          <a:srcRect l="-9664" t="-1266" r="-1766" b="-1529"/>
          <a:stretch/>
        </p:blipFill>
        <p:spPr>
          <a:xfrm>
            <a:off x="-145608" y="1111089"/>
            <a:ext cx="4765692" cy="4396497"/>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0CB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6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ee the source image">
            <a:extLst>
              <a:ext uri="{FF2B5EF4-FFF2-40B4-BE49-F238E27FC236}">
                <a16:creationId xmlns:a16="http://schemas.microsoft.com/office/drawing/2014/main" id="{FDD1FD3C-22C9-4482-91FE-2D266A1CFF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22" b="18222"/>
          <a:stretch/>
        </p:blipFill>
        <p:spPr bwMode="auto">
          <a:xfrm>
            <a:off x="1855807" y="1202750"/>
            <a:ext cx="8480386" cy="53897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8960FD6-EB60-489B-9594-CE3AA9273D34}"/>
              </a:ext>
            </a:extLst>
          </p:cNvPr>
          <p:cNvSpPr/>
          <p:nvPr/>
        </p:nvSpPr>
        <p:spPr>
          <a:xfrm>
            <a:off x="2504268" y="4609844"/>
            <a:ext cx="2875280" cy="1493520"/>
          </a:xfrm>
          <a:prstGeom prst="roundRect">
            <a:avLst/>
          </a:prstGeom>
          <a:solidFill>
            <a:srgbClr val="3F2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Voluntary Participation</a:t>
            </a:r>
          </a:p>
        </p:txBody>
      </p:sp>
      <p:sp>
        <p:nvSpPr>
          <p:cNvPr id="6" name="Rectangle: Rounded Corners 5">
            <a:extLst>
              <a:ext uri="{FF2B5EF4-FFF2-40B4-BE49-F238E27FC236}">
                <a16:creationId xmlns:a16="http://schemas.microsoft.com/office/drawing/2014/main" id="{0FFCA8E7-E663-43A5-9643-ABE9B2D9B338}"/>
              </a:ext>
            </a:extLst>
          </p:cNvPr>
          <p:cNvSpPr/>
          <p:nvPr/>
        </p:nvSpPr>
        <p:spPr>
          <a:xfrm>
            <a:off x="6977312" y="4609844"/>
            <a:ext cx="2875280" cy="1493520"/>
          </a:xfrm>
          <a:prstGeom prst="roundRect">
            <a:avLst/>
          </a:prstGeom>
          <a:solidFill>
            <a:srgbClr val="EE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t>Years 4 to 6 in 2023</a:t>
            </a:r>
          </a:p>
        </p:txBody>
      </p:sp>
      <p:sp>
        <p:nvSpPr>
          <p:cNvPr id="11" name="Title 9">
            <a:extLst>
              <a:ext uri="{FF2B5EF4-FFF2-40B4-BE49-F238E27FC236}">
                <a16:creationId xmlns:a16="http://schemas.microsoft.com/office/drawing/2014/main" id="{6AF441A9-7D35-4021-A149-60EEB8D1BFDD}"/>
              </a:ext>
            </a:extLst>
          </p:cNvPr>
          <p:cNvSpPr>
            <a:spLocks noGrp="1"/>
          </p:cNvSpPr>
          <p:nvPr>
            <p:ph type="title"/>
          </p:nvPr>
        </p:nvSpPr>
        <p:spPr>
          <a:xfrm>
            <a:off x="623886" y="576001"/>
            <a:ext cx="10944226" cy="873388"/>
          </a:xfrm>
        </p:spPr>
        <p:txBody>
          <a:bodyPr/>
          <a:lstStyle/>
          <a:p>
            <a:r>
              <a:rPr lang="en-AU" sz="4400"/>
              <a:t>Our iPad Program</a:t>
            </a:r>
          </a:p>
        </p:txBody>
      </p:sp>
      <p:sp>
        <p:nvSpPr>
          <p:cNvPr id="4" name="Rectangle: Rounded Corners 3">
            <a:extLst>
              <a:ext uri="{FF2B5EF4-FFF2-40B4-BE49-F238E27FC236}">
                <a16:creationId xmlns:a16="http://schemas.microsoft.com/office/drawing/2014/main" id="{6FE45A9C-6ADA-0A87-97B7-63D44983EAD8}"/>
              </a:ext>
            </a:extLst>
          </p:cNvPr>
          <p:cNvSpPr/>
          <p:nvPr/>
        </p:nvSpPr>
        <p:spPr>
          <a:xfrm>
            <a:off x="623886" y="1896490"/>
            <a:ext cx="2875280" cy="1493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a:t>“Anytime, anywhere program”</a:t>
            </a:r>
          </a:p>
        </p:txBody>
      </p:sp>
      <p:sp>
        <p:nvSpPr>
          <p:cNvPr id="8" name="Rectangle: Rounded Corners 7">
            <a:extLst>
              <a:ext uri="{FF2B5EF4-FFF2-40B4-BE49-F238E27FC236}">
                <a16:creationId xmlns:a16="http://schemas.microsoft.com/office/drawing/2014/main" id="{F601838B-85D4-016D-FA5F-B0E0C0B77C44}"/>
              </a:ext>
            </a:extLst>
          </p:cNvPr>
          <p:cNvSpPr/>
          <p:nvPr/>
        </p:nvSpPr>
        <p:spPr>
          <a:xfrm>
            <a:off x="4731087" y="1896490"/>
            <a:ext cx="2875280" cy="1493520"/>
          </a:xfrm>
          <a:prstGeom prst="roundRect">
            <a:avLst/>
          </a:prstGeom>
          <a:solidFill>
            <a:srgbClr val="FDC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a:t>Individual learning experiences</a:t>
            </a:r>
          </a:p>
        </p:txBody>
      </p:sp>
      <p:sp>
        <p:nvSpPr>
          <p:cNvPr id="9" name="Rectangle: Rounded Corners 8">
            <a:extLst>
              <a:ext uri="{FF2B5EF4-FFF2-40B4-BE49-F238E27FC236}">
                <a16:creationId xmlns:a16="http://schemas.microsoft.com/office/drawing/2014/main" id="{4A6F7F6E-7441-02B1-74FE-E91946C2850D}"/>
              </a:ext>
            </a:extLst>
          </p:cNvPr>
          <p:cNvSpPr/>
          <p:nvPr/>
        </p:nvSpPr>
        <p:spPr>
          <a:xfrm>
            <a:off x="8692836" y="1896490"/>
            <a:ext cx="2875280" cy="149352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a:t>Common across many WA schools</a:t>
            </a:r>
          </a:p>
        </p:txBody>
      </p:sp>
    </p:spTree>
    <p:extLst>
      <p:ext uri="{BB962C8B-B14F-4D97-AF65-F5344CB8AC3E}">
        <p14:creationId xmlns:p14="http://schemas.microsoft.com/office/powerpoint/2010/main" val="6856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sz="4400"/>
              <a:t>Support for a BYO iPad Program at Beckenham PS</a:t>
            </a:r>
          </a:p>
        </p:txBody>
      </p:sp>
      <p:sp>
        <p:nvSpPr>
          <p:cNvPr id="12" name="TextBox 11">
            <a:extLst>
              <a:ext uri="{FF2B5EF4-FFF2-40B4-BE49-F238E27FC236}">
                <a16:creationId xmlns:a16="http://schemas.microsoft.com/office/drawing/2014/main" id="{0E09D781-2F61-4C74-A2B8-FD6E45B42C4C}"/>
              </a:ext>
            </a:extLst>
          </p:cNvPr>
          <p:cNvSpPr txBox="1"/>
          <p:nvPr/>
        </p:nvSpPr>
        <p:spPr>
          <a:xfrm>
            <a:off x="623886" y="2232279"/>
            <a:ext cx="6096000" cy="461665"/>
          </a:xfrm>
          <a:prstGeom prst="rect">
            <a:avLst/>
          </a:prstGeom>
          <a:noFill/>
        </p:spPr>
        <p:txBody>
          <a:bodyPr wrap="square">
            <a:spAutoFit/>
          </a:bodyPr>
          <a:lstStyle/>
          <a:p>
            <a:r>
              <a:rPr lang="en-AU" sz="2400" b="1">
                <a:solidFill>
                  <a:srgbClr val="7030A0"/>
                </a:solidFill>
              </a:rPr>
              <a:t>Teacher Survey 2022</a:t>
            </a:r>
            <a:endParaRPr lang="en-AU" sz="2400" b="1"/>
          </a:p>
        </p:txBody>
      </p:sp>
      <p:graphicFrame>
        <p:nvGraphicFramePr>
          <p:cNvPr id="6" name="Chart 5">
            <a:extLst>
              <a:ext uri="{FF2B5EF4-FFF2-40B4-BE49-F238E27FC236}">
                <a16:creationId xmlns:a16="http://schemas.microsoft.com/office/drawing/2014/main" id="{E05ACFD7-A3FE-475C-9510-F2C73EDAFB25}"/>
              </a:ext>
            </a:extLst>
          </p:cNvPr>
          <p:cNvGraphicFramePr/>
          <p:nvPr>
            <p:extLst>
              <p:ext uri="{D42A27DB-BD31-4B8C-83A1-F6EECF244321}">
                <p14:modId xmlns:p14="http://schemas.microsoft.com/office/powerpoint/2010/main" val="3567963187"/>
              </p:ext>
            </p:extLst>
          </p:nvPr>
        </p:nvGraphicFramePr>
        <p:xfrm>
          <a:off x="5081490" y="1255059"/>
          <a:ext cx="6106461" cy="55132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6AE384B-82B0-4B5D-A726-0A8174B695BE}"/>
              </a:ext>
            </a:extLst>
          </p:cNvPr>
          <p:cNvSpPr txBox="1"/>
          <p:nvPr/>
        </p:nvSpPr>
        <p:spPr>
          <a:xfrm>
            <a:off x="623886" y="2885242"/>
            <a:ext cx="3675355" cy="830997"/>
          </a:xfrm>
          <a:prstGeom prst="rect">
            <a:avLst/>
          </a:prstGeom>
          <a:noFill/>
        </p:spPr>
        <p:txBody>
          <a:bodyPr wrap="square" rtlCol="0">
            <a:spAutoFit/>
          </a:bodyPr>
          <a:lstStyle/>
          <a:p>
            <a:r>
              <a:rPr lang="en-AU" sz="2400" b="1">
                <a:solidFill>
                  <a:schemeClr val="tx1"/>
                </a:solidFill>
              </a:rPr>
              <a:t>Do you perceive BYOD as a valid educational tool?</a:t>
            </a:r>
          </a:p>
        </p:txBody>
      </p:sp>
    </p:spTree>
    <p:extLst>
      <p:ext uri="{BB962C8B-B14F-4D97-AF65-F5344CB8AC3E}">
        <p14:creationId xmlns:p14="http://schemas.microsoft.com/office/powerpoint/2010/main" val="259972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sz="4400"/>
              <a:t>Support for a BYO iPad Program at Beckenham PS</a:t>
            </a:r>
          </a:p>
        </p:txBody>
      </p:sp>
      <p:sp>
        <p:nvSpPr>
          <p:cNvPr id="12" name="TextBox 11">
            <a:extLst>
              <a:ext uri="{FF2B5EF4-FFF2-40B4-BE49-F238E27FC236}">
                <a16:creationId xmlns:a16="http://schemas.microsoft.com/office/drawing/2014/main" id="{0E09D781-2F61-4C74-A2B8-FD6E45B42C4C}"/>
              </a:ext>
            </a:extLst>
          </p:cNvPr>
          <p:cNvSpPr txBox="1"/>
          <p:nvPr/>
        </p:nvSpPr>
        <p:spPr>
          <a:xfrm>
            <a:off x="623886" y="2151596"/>
            <a:ext cx="6096000" cy="830997"/>
          </a:xfrm>
          <a:prstGeom prst="rect">
            <a:avLst/>
          </a:prstGeom>
          <a:noFill/>
        </p:spPr>
        <p:txBody>
          <a:bodyPr wrap="square">
            <a:spAutoFit/>
          </a:bodyPr>
          <a:lstStyle/>
          <a:p>
            <a:r>
              <a:rPr lang="en-AU" sz="2400" b="1">
                <a:solidFill>
                  <a:srgbClr val="7030A0"/>
                </a:solidFill>
              </a:rPr>
              <a:t>Parent Survey 1 2022</a:t>
            </a:r>
          </a:p>
          <a:p>
            <a:r>
              <a:rPr lang="en-AU" sz="2400">
                <a:solidFill>
                  <a:srgbClr val="7030A0"/>
                </a:solidFill>
              </a:rPr>
              <a:t>PP to Year 6 Parents</a:t>
            </a:r>
            <a:endParaRPr lang="en-AU" sz="2400"/>
          </a:p>
        </p:txBody>
      </p:sp>
      <p:graphicFrame>
        <p:nvGraphicFramePr>
          <p:cNvPr id="6" name="Chart 5">
            <a:extLst>
              <a:ext uri="{FF2B5EF4-FFF2-40B4-BE49-F238E27FC236}">
                <a16:creationId xmlns:a16="http://schemas.microsoft.com/office/drawing/2014/main" id="{E05ACFD7-A3FE-475C-9510-F2C73EDAFB25}"/>
              </a:ext>
            </a:extLst>
          </p:cNvPr>
          <p:cNvGraphicFramePr/>
          <p:nvPr>
            <p:extLst>
              <p:ext uri="{D42A27DB-BD31-4B8C-83A1-F6EECF244321}">
                <p14:modId xmlns:p14="http://schemas.microsoft.com/office/powerpoint/2010/main" val="1069938007"/>
              </p:ext>
            </p:extLst>
          </p:nvPr>
        </p:nvGraphicFramePr>
        <p:xfrm>
          <a:off x="5085220" y="1272206"/>
          <a:ext cx="6108805" cy="55154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6AE384B-82B0-4B5D-A726-0A8174B695BE}"/>
              </a:ext>
            </a:extLst>
          </p:cNvPr>
          <p:cNvSpPr txBox="1"/>
          <p:nvPr/>
        </p:nvSpPr>
        <p:spPr>
          <a:xfrm>
            <a:off x="623886" y="3093717"/>
            <a:ext cx="3675355" cy="1569660"/>
          </a:xfrm>
          <a:prstGeom prst="rect">
            <a:avLst/>
          </a:prstGeom>
          <a:noFill/>
        </p:spPr>
        <p:txBody>
          <a:bodyPr wrap="square" rtlCol="0">
            <a:spAutoFit/>
          </a:bodyPr>
          <a:lstStyle/>
          <a:p>
            <a:r>
              <a:rPr lang="en-AU" sz="2400" b="1">
                <a:solidFill>
                  <a:schemeClr val="tx1"/>
                </a:solidFill>
              </a:rPr>
              <a:t>Would you support a BYOD iPad program at Beckenham Primary School?</a:t>
            </a:r>
          </a:p>
        </p:txBody>
      </p:sp>
    </p:spTree>
    <p:extLst>
      <p:ext uri="{BB962C8B-B14F-4D97-AF65-F5344CB8AC3E}">
        <p14:creationId xmlns:p14="http://schemas.microsoft.com/office/powerpoint/2010/main" val="4082176072"/>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868d3f-3561-4f57-b9f9-c46efd9639cd">
      <Terms xmlns="http://schemas.microsoft.com/office/infopath/2007/PartnerControls"/>
    </lcf76f155ced4ddcb4097134ff3c332f>
    <TaxCatchAll xmlns="532a6e8c-83fa-4c02-9cfa-63140715af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45E0F2452540468B9733DA94FEFD23" ma:contentTypeVersion="17" ma:contentTypeDescription="Create a new document." ma:contentTypeScope="" ma:versionID="a68bf460d599905305a19375aababf4a">
  <xsd:schema xmlns:xsd="http://www.w3.org/2001/XMLSchema" xmlns:xs="http://www.w3.org/2001/XMLSchema" xmlns:p="http://schemas.microsoft.com/office/2006/metadata/properties" xmlns:ns2="74868d3f-3561-4f57-b9f9-c46efd9639cd" xmlns:ns3="532a6e8c-83fa-4c02-9cfa-63140715af0c" targetNamespace="http://schemas.microsoft.com/office/2006/metadata/properties" ma:root="true" ma:fieldsID="bfa0785dbc78f6d8848a0f9a54c348c9" ns2:_="" ns3:_="">
    <xsd:import namespace="74868d3f-3561-4f57-b9f9-c46efd9639cd"/>
    <xsd:import namespace="532a6e8c-83fa-4c02-9cfa-63140715af0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68d3f-3561-4f57-b9f9-c46efd9639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2a6e8c-83fa-4c02-9cfa-63140715af0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fca2e57-94a1-4e89-940d-d3cbd5c0d1de}" ma:internalName="TaxCatchAll" ma:showField="CatchAllData" ma:web="532a6e8c-83fa-4c02-9cfa-63140715af0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1CC7E7-7496-4040-A404-0CB826CC0B43}">
  <ds:schemaRefs>
    <ds:schemaRef ds:uri="http://purl.org/dc/dcmitype/"/>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532a6e8c-83fa-4c02-9cfa-63140715af0c"/>
    <ds:schemaRef ds:uri="74868d3f-3561-4f57-b9f9-c46efd9639cd"/>
  </ds:schemaRefs>
</ds:datastoreItem>
</file>

<file path=customXml/itemProps2.xml><?xml version="1.0" encoding="utf-8"?>
<ds:datastoreItem xmlns:ds="http://schemas.openxmlformats.org/officeDocument/2006/customXml" ds:itemID="{BACA64AE-28CD-4156-9FFF-E61BCDC892C3}">
  <ds:schemaRefs>
    <ds:schemaRef ds:uri="http://schemas.microsoft.com/sharepoint/v3/contenttype/forms"/>
  </ds:schemaRefs>
</ds:datastoreItem>
</file>

<file path=customXml/itemProps3.xml><?xml version="1.0" encoding="utf-8"?>
<ds:datastoreItem xmlns:ds="http://schemas.openxmlformats.org/officeDocument/2006/customXml" ds:itemID="{CA09AC0D-120B-47B5-8714-9CAB29BA7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868d3f-3561-4f57-b9f9-c46efd9639cd"/>
    <ds:schemaRef ds:uri="532a6e8c-83fa-4c02-9cfa-63140715af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2450</Words>
  <Application>Microsoft Office PowerPoint</Application>
  <PresentationFormat>Widescreen</PresentationFormat>
  <Paragraphs>239</Paragraphs>
  <Slides>23</Slides>
  <Notes>23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23</vt:i4>
      </vt:variant>
    </vt:vector>
  </HeadingPairs>
  <TitlesOfParts>
    <vt:vector size="29" baseType="lpstr">
      <vt:lpstr>Arial</vt:lpstr>
      <vt:lpstr>Calibri</vt:lpstr>
      <vt:lpstr>1 Covers / Sections</vt:lpstr>
      <vt:lpstr>2 Contents</vt:lpstr>
      <vt:lpstr>3 Content (Base)</vt:lpstr>
      <vt:lpstr>4 Content (Corners)</vt:lpstr>
      <vt:lpstr>Bring Your Own iPad (BYO iPad)</vt:lpstr>
      <vt:lpstr>Any Questions?  Scan the QR Code on your phone.  If you have any questions during the presentation, ask them on your phone via Padlet and they will be answered at the end of the presentation. </vt:lpstr>
      <vt:lpstr>What is  BYO iPad?</vt:lpstr>
      <vt:lpstr>Why BYO iPad? </vt:lpstr>
      <vt:lpstr>Our iPad Program</vt:lpstr>
      <vt:lpstr>Educational Context</vt:lpstr>
      <vt:lpstr>Our iPad Program</vt:lpstr>
      <vt:lpstr>Support for a BYO iPad Program at Beckenham PS</vt:lpstr>
      <vt:lpstr>Support for a BYO iPad Program at Beckenham PS</vt:lpstr>
      <vt:lpstr>Support for a BYO iPad Program at Beckenham PS</vt:lpstr>
      <vt:lpstr>Program Equity</vt:lpstr>
      <vt:lpstr>Orange Grove Primary School Year 3 to Year 6 iPad BYOD Program</vt:lpstr>
      <vt:lpstr>Bertram Primary School Pre-Primary to Year 6 iPad BYOD Program</vt:lpstr>
      <vt:lpstr>Beckenham Primary School</vt:lpstr>
      <vt:lpstr>PowerPoint Presentation</vt:lpstr>
      <vt:lpstr>Supplying an iPad</vt:lpstr>
      <vt:lpstr>Option 1:  Winthrop Australia</vt:lpstr>
      <vt:lpstr>Option 2: Source your own device </vt:lpstr>
      <vt:lpstr>Our iPad Program</vt:lpstr>
      <vt:lpstr>Student Responsibility</vt:lpstr>
      <vt:lpstr>Parent Responsibility</vt:lpstr>
      <vt:lpstr>School Responsibility</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BAXTREM Claire [Beckenham Primary School]</cp:lastModifiedBy>
  <cp:revision>2</cp:revision>
  <cp:lastPrinted>2023-11-22T03:53:45Z</cp:lastPrinted>
  <dcterms:created xsi:type="dcterms:W3CDTF">2021-03-11T03:31:31Z</dcterms:created>
  <dcterms:modified xsi:type="dcterms:W3CDTF">2024-02-21T05:27:06Z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0x0101001845E0F2452540468B9733DA94FEFD23</vt:lpwstr>
  </property>
  <property fmtid="{D5CDD505-2E9C-101B-9397-08002B2CF9AE}" pid="3" name="MediaServiceImageTags">
    <vt:lpwstr/>
  </property>
</Properties>
</file>